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5"/>
  </p:notesMasterIdLst>
  <p:sldIdLst>
    <p:sldId id="267" r:id="rId2"/>
    <p:sldId id="268" r:id="rId3"/>
    <p:sldId id="256" r:id="rId4"/>
    <p:sldId id="289" r:id="rId5"/>
    <p:sldId id="266" r:id="rId6"/>
    <p:sldId id="290" r:id="rId7"/>
    <p:sldId id="272" r:id="rId8"/>
    <p:sldId id="298" r:id="rId9"/>
    <p:sldId id="299" r:id="rId10"/>
    <p:sldId id="300" r:id="rId11"/>
    <p:sldId id="301" r:id="rId12"/>
    <p:sldId id="269" r:id="rId13"/>
    <p:sldId id="302" r:id="rId14"/>
    <p:sldId id="303" r:id="rId15"/>
    <p:sldId id="304" r:id="rId16"/>
    <p:sldId id="306" r:id="rId17"/>
    <p:sldId id="307" r:id="rId18"/>
    <p:sldId id="265" r:id="rId19"/>
    <p:sldId id="308" r:id="rId20"/>
    <p:sldId id="309" r:id="rId21"/>
    <p:sldId id="264" r:id="rId22"/>
    <p:sldId id="312" r:id="rId23"/>
    <p:sldId id="313" r:id="rId24"/>
    <p:sldId id="315" r:id="rId25"/>
    <p:sldId id="316" r:id="rId26"/>
    <p:sldId id="317" r:id="rId27"/>
    <p:sldId id="318" r:id="rId28"/>
    <p:sldId id="319" r:id="rId29"/>
    <p:sldId id="257" r:id="rId30"/>
    <p:sldId id="259" r:id="rId31"/>
    <p:sldId id="277" r:id="rId32"/>
    <p:sldId id="278" r:id="rId33"/>
    <p:sldId id="279" r:id="rId34"/>
    <p:sldId id="280" r:id="rId35"/>
    <p:sldId id="297" r:id="rId36"/>
    <p:sldId id="295" r:id="rId37"/>
    <p:sldId id="281" r:id="rId38"/>
    <p:sldId id="282" r:id="rId39"/>
    <p:sldId id="296" r:id="rId40"/>
    <p:sldId id="293" r:id="rId41"/>
    <p:sldId id="294" r:id="rId42"/>
    <p:sldId id="276" r:id="rId43"/>
    <p:sldId id="283" r:id="rId44"/>
    <p:sldId id="285" r:id="rId45"/>
    <p:sldId id="287" r:id="rId46"/>
    <p:sldId id="286" r:id="rId47"/>
    <p:sldId id="320" r:id="rId48"/>
    <p:sldId id="343" r:id="rId49"/>
    <p:sldId id="327" r:id="rId50"/>
    <p:sldId id="344" r:id="rId51"/>
    <p:sldId id="345" r:id="rId52"/>
    <p:sldId id="323" r:id="rId53"/>
    <p:sldId id="338" r:id="rId54"/>
    <p:sldId id="339" r:id="rId55"/>
    <p:sldId id="340" r:id="rId56"/>
    <p:sldId id="332" r:id="rId57"/>
    <p:sldId id="333" r:id="rId58"/>
    <p:sldId id="336" r:id="rId59"/>
    <p:sldId id="335" r:id="rId60"/>
    <p:sldId id="341" r:id="rId61"/>
    <p:sldId id="330" r:id="rId62"/>
    <p:sldId id="321" r:id="rId63"/>
    <p:sldId id="326" r:id="rId64"/>
    <p:sldId id="322" r:id="rId65"/>
    <p:sldId id="331" r:id="rId66"/>
    <p:sldId id="328" r:id="rId67"/>
    <p:sldId id="342" r:id="rId68"/>
    <p:sldId id="324" r:id="rId69"/>
    <p:sldId id="325" r:id="rId70"/>
    <p:sldId id="346" r:id="rId71"/>
    <p:sldId id="347" r:id="rId72"/>
    <p:sldId id="348" r:id="rId73"/>
    <p:sldId id="349" r:id="rId74"/>
    <p:sldId id="350" r:id="rId75"/>
    <p:sldId id="351" r:id="rId76"/>
    <p:sldId id="352" r:id="rId77"/>
    <p:sldId id="353" r:id="rId78"/>
    <p:sldId id="357" r:id="rId79"/>
    <p:sldId id="354" r:id="rId80"/>
    <p:sldId id="355" r:id="rId81"/>
    <p:sldId id="356" r:id="rId82"/>
    <p:sldId id="334" r:id="rId83"/>
    <p:sldId id="337" r:id="rId8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66"/>
    <a:srgbClr val="FF3399"/>
    <a:srgbClr val="08A810"/>
    <a:srgbClr val="C9CE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CF7F6-B920-4BAB-9071-5456CB7C1D24}" type="datetimeFigureOut">
              <a:rPr lang="tr-TR" smtClean="0"/>
              <a:pPr/>
              <a:t>29.12.2016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70933-9415-448F-A8BE-EE8454CE5B21}" type="slidenum">
              <a:rPr lang="tr-TR" smtClean="0"/>
              <a:pPr/>
              <a:t>‹#›</a:t>
            </a:fld>
            <a:endParaRPr lang="tr-TR"/>
          </a:p>
        </p:txBody>
      </p:sp>
    </p:spTree>
    <p:extLst>
      <p:ext uri="{BB962C8B-B14F-4D97-AF65-F5344CB8AC3E}">
        <p14:creationId xmlns="" xmlns:p14="http://schemas.microsoft.com/office/powerpoint/2010/main" val="211214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E6970933-9415-448F-A8BE-EE8454CE5B21}"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0346D74A-4D32-4754-8805-F51769911AFE}" type="datetimeFigureOut">
              <a:rPr lang="tr-TR" smtClean="0"/>
              <a:pPr/>
              <a:t>29.12.2016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021F5A1-0C75-49A0-9F92-823A2F471680}"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346D74A-4D32-4754-8805-F51769911AFE}" type="datetimeFigureOut">
              <a:rPr lang="tr-TR" smtClean="0"/>
              <a:pPr/>
              <a:t>29.12.2016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021F5A1-0C75-49A0-9F92-823A2F471680}"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88640"/>
            <a:ext cx="8783960" cy="461665"/>
          </a:xfrm>
          <a:prstGeom prst="rect">
            <a:avLst/>
          </a:prstGeom>
          <a:noFill/>
        </p:spPr>
        <p:txBody>
          <a:bodyPr wrap="square" rtlCol="0">
            <a:spAutoFit/>
          </a:bodyPr>
          <a:lstStyle/>
          <a:p>
            <a:r>
              <a:rPr lang="tr-TR" sz="2400" b="1" i="1" dirty="0" smtClean="0"/>
              <a:t>CEMİL MERİÇ ANADOLU LİSESİ DEĞERLER EĞİTİMİ PROJESİ</a:t>
            </a:r>
            <a:endParaRPr lang="tr-TR" sz="2400" b="1" i="1" dirty="0"/>
          </a:p>
        </p:txBody>
      </p:sp>
      <p:sp>
        <p:nvSpPr>
          <p:cNvPr id="5" name="4 Metin kutusu"/>
          <p:cNvSpPr txBox="1"/>
          <p:nvPr/>
        </p:nvSpPr>
        <p:spPr>
          <a:xfrm>
            <a:off x="179512" y="908720"/>
            <a:ext cx="8640960" cy="2308324"/>
          </a:xfrm>
          <a:prstGeom prst="rect">
            <a:avLst/>
          </a:prstGeom>
          <a:noFill/>
        </p:spPr>
        <p:txBody>
          <a:bodyPr wrap="square" rtlCol="0">
            <a:spAutoFit/>
          </a:bodyPr>
          <a:lstStyle/>
          <a:p>
            <a:r>
              <a:rPr lang="tr-TR" b="1" dirty="0" smtClean="0"/>
              <a:t>Değerler Eğitiminin Temel İlkeleri</a:t>
            </a:r>
          </a:p>
          <a:p>
            <a:endParaRPr lang="tr-TR" dirty="0" smtClean="0"/>
          </a:p>
          <a:p>
            <a:r>
              <a:rPr lang="tr-TR" dirty="0" smtClean="0"/>
              <a:t>• Değerler eğitiminin bireyin kendisine ve topluma yararlı olacak temel değerleri kazandırma eğitimidir. </a:t>
            </a:r>
            <a:br>
              <a:rPr lang="tr-TR" dirty="0" smtClean="0"/>
            </a:br>
            <a:r>
              <a:rPr lang="tr-TR" dirty="0" smtClean="0"/>
              <a:t/>
            </a:r>
            <a:br>
              <a:rPr lang="tr-TR" dirty="0" smtClean="0"/>
            </a:br>
            <a:r>
              <a:rPr lang="tr-TR" dirty="0" smtClean="0"/>
              <a:t>• Okul değerlerin uygulandırdı yaşam alanıdır. </a:t>
            </a:r>
            <a:br>
              <a:rPr lang="tr-TR" dirty="0" smtClean="0"/>
            </a:br>
            <a:endParaRPr lang="tr-TR" dirty="0" smtClean="0"/>
          </a:p>
          <a:p>
            <a:r>
              <a:rPr lang="tr-TR" dirty="0" smtClean="0"/>
              <a:t>• Değerler eğitimi günlük hayattan ayrı değildir. Hem ailede hem de toplumda devam eder.</a:t>
            </a:r>
            <a:endParaRPr lang="tr-TR" dirty="0"/>
          </a:p>
        </p:txBody>
      </p:sp>
      <p:sp>
        <p:nvSpPr>
          <p:cNvPr id="6" name="5 Metin kutusu"/>
          <p:cNvSpPr txBox="1"/>
          <p:nvPr/>
        </p:nvSpPr>
        <p:spPr>
          <a:xfrm>
            <a:off x="251520" y="3645024"/>
            <a:ext cx="8280920" cy="2585323"/>
          </a:xfrm>
          <a:prstGeom prst="rect">
            <a:avLst/>
          </a:prstGeom>
          <a:noFill/>
        </p:spPr>
        <p:txBody>
          <a:bodyPr wrap="square" rtlCol="0">
            <a:spAutoFit/>
          </a:bodyPr>
          <a:lstStyle/>
          <a:p>
            <a:r>
              <a:rPr lang="tr-TR" b="1" dirty="0" smtClean="0"/>
              <a:t>Değerler Eğitiminin Amaçları</a:t>
            </a:r>
          </a:p>
          <a:p>
            <a:endParaRPr lang="tr-TR" dirty="0" smtClean="0"/>
          </a:p>
          <a:p>
            <a:r>
              <a:rPr lang="tr-TR" dirty="0" smtClean="0"/>
              <a:t>Değerler eğitiminin ana amacı çocuklarımıza evrensel değerleri kazandırmaktır. Ayrıca;</a:t>
            </a:r>
            <a:br>
              <a:rPr lang="tr-TR" dirty="0" smtClean="0"/>
            </a:br>
            <a:r>
              <a:rPr lang="tr-TR" dirty="0" smtClean="0"/>
              <a:t/>
            </a:r>
            <a:br>
              <a:rPr lang="tr-TR" dirty="0" smtClean="0"/>
            </a:br>
            <a:r>
              <a:rPr lang="tr-TR" dirty="0" smtClean="0"/>
              <a:t>• Kendisine dünyanın ve toplumun bir parçasın olduğunu fark ettirmek,</a:t>
            </a:r>
            <a:br>
              <a:rPr lang="tr-TR" dirty="0" smtClean="0"/>
            </a:br>
            <a:r>
              <a:rPr lang="tr-TR" dirty="0" smtClean="0"/>
              <a:t/>
            </a:r>
            <a:br>
              <a:rPr lang="tr-TR" dirty="0" smtClean="0"/>
            </a:br>
            <a:r>
              <a:rPr lang="tr-TR" dirty="0" smtClean="0"/>
              <a:t>• Yaşadığı toplumda sosyal adalet ve eşitlik ilkesini benimsetmek,</a:t>
            </a:r>
            <a:br>
              <a:rPr lang="tr-TR" dirty="0" smtClean="0"/>
            </a:br>
            <a:r>
              <a:rPr lang="tr-TR" dirty="0" smtClean="0"/>
              <a:t/>
            </a:r>
            <a:br>
              <a:rPr lang="tr-TR" dirty="0" smtClean="0"/>
            </a:br>
            <a:r>
              <a:rPr lang="tr-TR" dirty="0" smtClean="0"/>
              <a:t>• Öğrencinin kendisini tanımasına ve yeteneklerinin farkına varmasına yardımcı olmaktır.</a:t>
            </a:r>
            <a:endParaRPr lang="tr-TR"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91120_1297590493618696_735432137271041920_o.jpg"/>
          <p:cNvPicPr>
            <a:picLocks noChangeAspect="1"/>
          </p:cNvPicPr>
          <p:nvPr/>
        </p:nvPicPr>
        <p:blipFill>
          <a:blip r:embed="rId2" cstate="print"/>
          <a:stretch>
            <a:fillRect/>
          </a:stretch>
        </p:blipFill>
        <p:spPr>
          <a:xfrm>
            <a:off x="1125854" y="0"/>
            <a:ext cx="8018145" cy="6858000"/>
          </a:xfrm>
          <a:prstGeom prst="rect">
            <a:avLst/>
          </a:prstGeom>
        </p:spPr>
      </p:pic>
    </p:spTree>
  </p:cSld>
  <p:clrMapOvr>
    <a:masterClrMapping/>
  </p:clrMapOvr>
  <p:transition spd="slow">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4759_1297590410285371_4704612209397765606_o.jpg"/>
          <p:cNvPicPr>
            <a:picLocks noChangeAspect="1"/>
          </p:cNvPicPr>
          <p:nvPr/>
        </p:nvPicPr>
        <p:blipFill>
          <a:blip r:embed="rId2" cstate="print"/>
          <a:stretch>
            <a:fillRect/>
          </a:stretch>
        </p:blipFill>
        <p:spPr>
          <a:xfrm>
            <a:off x="717970" y="0"/>
            <a:ext cx="842603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51520" y="836712"/>
            <a:ext cx="8280920" cy="6186309"/>
          </a:xfrm>
          <a:prstGeom prst="rect">
            <a:avLst/>
          </a:prstGeom>
          <a:noFill/>
        </p:spPr>
        <p:txBody>
          <a:bodyPr wrap="square" rtlCol="0">
            <a:spAutoFit/>
          </a:bodyPr>
          <a:lstStyle/>
          <a:p>
            <a:r>
              <a:rPr lang="tr-TR" dirty="0" smtClean="0"/>
              <a:t>Hz. Mevlana’nın çağlar ötesinden, günümüze ulaşan önemli miraslarından biri, </a:t>
            </a:r>
          </a:p>
          <a:p>
            <a:r>
              <a:rPr lang="tr-TR" dirty="0" smtClean="0"/>
              <a:t>yedi öğütüdür. </a:t>
            </a:r>
          </a:p>
          <a:p>
            <a:endParaRPr lang="tr-TR" dirty="0"/>
          </a:p>
          <a:p>
            <a:r>
              <a:rPr lang="tr-TR" dirty="0" smtClean="0"/>
              <a:t>Gerek ferdi, gerekse toplumsal, pek çok problemin reçetesi olan bu yedi altın öğüt şöyledir:</a:t>
            </a:r>
          </a:p>
          <a:p>
            <a:endParaRPr lang="tr-TR" dirty="0" smtClean="0"/>
          </a:p>
          <a:p>
            <a:r>
              <a:rPr lang="tr-TR" i="1" dirty="0" smtClean="0"/>
              <a:t>1- Cömertlik ve yardım etmede akarsu gibi ol,</a:t>
            </a:r>
          </a:p>
          <a:p>
            <a:r>
              <a:rPr lang="tr-TR" i="1" dirty="0" smtClean="0"/>
              <a:t/>
            </a:r>
            <a:br>
              <a:rPr lang="tr-TR" i="1" dirty="0" smtClean="0"/>
            </a:br>
            <a:r>
              <a:rPr lang="tr-TR" i="1" dirty="0" smtClean="0"/>
              <a:t>2- Şefkat ve merhamette güneş gibi ol,</a:t>
            </a:r>
          </a:p>
          <a:p>
            <a:r>
              <a:rPr lang="tr-TR" i="1" dirty="0" smtClean="0"/>
              <a:t/>
            </a:r>
            <a:br>
              <a:rPr lang="tr-TR" i="1" dirty="0" smtClean="0"/>
            </a:br>
            <a:r>
              <a:rPr lang="tr-TR" i="1" dirty="0" smtClean="0"/>
              <a:t>3- Başkalarının kusurunu örtmede gece gibi ol,</a:t>
            </a:r>
          </a:p>
          <a:p>
            <a:r>
              <a:rPr lang="tr-TR" i="1" dirty="0" smtClean="0"/>
              <a:t/>
            </a:r>
            <a:br>
              <a:rPr lang="tr-TR" i="1" dirty="0" smtClean="0"/>
            </a:br>
            <a:r>
              <a:rPr lang="tr-TR" i="1" dirty="0" smtClean="0"/>
              <a:t>4- Hiddet ve asabiyette ölü gibi ol,</a:t>
            </a:r>
          </a:p>
          <a:p>
            <a:r>
              <a:rPr lang="tr-TR" i="1" dirty="0" smtClean="0"/>
              <a:t/>
            </a:r>
            <a:br>
              <a:rPr lang="tr-TR" i="1" dirty="0" smtClean="0"/>
            </a:br>
            <a:r>
              <a:rPr lang="tr-TR" i="1" dirty="0" smtClean="0"/>
              <a:t>5- Tevazu ve alçakgönüllülükte toprak gibi ol,</a:t>
            </a:r>
          </a:p>
          <a:p>
            <a:r>
              <a:rPr lang="tr-TR" i="1" dirty="0" smtClean="0"/>
              <a:t/>
            </a:r>
            <a:br>
              <a:rPr lang="tr-TR" i="1" dirty="0" smtClean="0"/>
            </a:br>
            <a:r>
              <a:rPr lang="tr-TR" i="1" dirty="0" smtClean="0"/>
              <a:t>6- Hoşgörülükte deniz gibi ol,</a:t>
            </a:r>
          </a:p>
          <a:p>
            <a:r>
              <a:rPr lang="tr-TR" i="1" dirty="0" smtClean="0"/>
              <a:t/>
            </a:r>
            <a:br>
              <a:rPr lang="tr-TR" i="1" dirty="0" smtClean="0"/>
            </a:br>
            <a:r>
              <a:rPr lang="tr-TR" i="1" dirty="0" smtClean="0"/>
              <a:t>7- Ya olduğun gibi görün, ya göründüğün gibi ol.</a:t>
            </a:r>
            <a:endParaRPr lang="tr-TR" dirty="0" smtClean="0"/>
          </a:p>
          <a:p>
            <a:r>
              <a:rPr lang="tr-TR" dirty="0" smtClean="0"/>
              <a:t/>
            </a:r>
            <a:br>
              <a:rPr lang="tr-TR" dirty="0" smtClean="0"/>
            </a:br>
            <a:r>
              <a:rPr lang="tr-TR" dirty="0" smtClean="0"/>
              <a:t/>
            </a:r>
            <a:br>
              <a:rPr lang="tr-TR" dirty="0" smtClean="0"/>
            </a:br>
            <a:endParaRPr lang="tr-TR" dirty="0"/>
          </a:p>
        </p:txBody>
      </p:sp>
      <p:sp>
        <p:nvSpPr>
          <p:cNvPr id="6" name="5 Metin kutusu"/>
          <p:cNvSpPr txBox="1"/>
          <p:nvPr/>
        </p:nvSpPr>
        <p:spPr>
          <a:xfrm>
            <a:off x="395536" y="260648"/>
            <a:ext cx="8064896" cy="523220"/>
          </a:xfrm>
          <a:prstGeom prst="rect">
            <a:avLst/>
          </a:prstGeom>
          <a:noFill/>
        </p:spPr>
        <p:txBody>
          <a:bodyPr wrap="square" rtlCol="0">
            <a:spAutoFit/>
          </a:bodyPr>
          <a:lstStyle/>
          <a:p>
            <a:r>
              <a:rPr lang="tr-TR" sz="2800" b="1" i="1" dirty="0" smtClean="0"/>
              <a:t>MEVLANA DERKİ :</a:t>
            </a:r>
            <a:endParaRPr lang="tr-TR" sz="2800" b="1" i="1" dirty="0"/>
          </a:p>
        </p:txBody>
      </p:sp>
      <p:pic>
        <p:nvPicPr>
          <p:cNvPr id="7" name="6 Resim" descr="9750264.jpg"/>
          <p:cNvPicPr>
            <a:picLocks noChangeAspect="1"/>
          </p:cNvPicPr>
          <p:nvPr/>
        </p:nvPicPr>
        <p:blipFill>
          <a:blip r:embed="rId2" cstate="print"/>
          <a:stretch>
            <a:fillRect/>
          </a:stretch>
        </p:blipFill>
        <p:spPr>
          <a:xfrm>
            <a:off x="4884068" y="1484784"/>
            <a:ext cx="4259932" cy="5013176"/>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90704_1297590343618711_8141945857711702221_o.jpg"/>
          <p:cNvPicPr>
            <a:picLocks noChangeAspect="1"/>
          </p:cNvPicPr>
          <p:nvPr/>
        </p:nvPicPr>
        <p:blipFill>
          <a:blip r:embed="rId2" cstate="print"/>
          <a:stretch>
            <a:fillRect/>
          </a:stretch>
        </p:blipFill>
        <p:spPr>
          <a:xfrm>
            <a:off x="971601" y="44624"/>
            <a:ext cx="8172400" cy="6093296"/>
          </a:xfrm>
          <a:prstGeom prst="rect">
            <a:avLst/>
          </a:prstGeom>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364_1297590200285392_4276126109994931702_o.jpg"/>
          <p:cNvPicPr>
            <a:picLocks noChangeAspect="1"/>
          </p:cNvPicPr>
          <p:nvPr/>
        </p:nvPicPr>
        <p:blipFill>
          <a:blip r:embed="rId2" cstate="print"/>
          <a:stretch>
            <a:fillRect/>
          </a:stretch>
        </p:blipFill>
        <p:spPr>
          <a:xfrm>
            <a:off x="1122997" y="0"/>
            <a:ext cx="8021003" cy="6858000"/>
          </a:xfrm>
          <a:prstGeom prst="rect">
            <a:avLst/>
          </a:prstGeom>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75961_1297590076952071_1310318661927458095_o.jpg"/>
          <p:cNvPicPr>
            <a:picLocks noChangeAspect="1"/>
          </p:cNvPicPr>
          <p:nvPr/>
        </p:nvPicPr>
        <p:blipFill>
          <a:blip r:embed="rId2" cstate="print"/>
          <a:stretch>
            <a:fillRect/>
          </a:stretch>
        </p:blipFill>
        <p:spPr>
          <a:xfrm>
            <a:off x="1114424" y="0"/>
            <a:ext cx="8029575"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701_1297589023618843_156008728553063746_o.jpg"/>
          <p:cNvPicPr>
            <a:picLocks noChangeAspect="1"/>
          </p:cNvPicPr>
          <p:nvPr/>
        </p:nvPicPr>
        <p:blipFill>
          <a:blip r:embed="rId2" cstate="print"/>
          <a:stretch>
            <a:fillRect/>
          </a:stretch>
        </p:blipFill>
        <p:spPr>
          <a:xfrm>
            <a:off x="1143000" y="0"/>
            <a:ext cx="7749480" cy="6858000"/>
          </a:xfrm>
          <a:prstGeom prst="rect">
            <a:avLst/>
          </a:prstGeom>
        </p:spPr>
      </p:pic>
    </p:spTree>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90955_1297588673618878_8311851004654134781_o (1).jpg"/>
          <p:cNvPicPr>
            <a:picLocks noChangeAspect="1"/>
          </p:cNvPicPr>
          <p:nvPr/>
        </p:nvPicPr>
        <p:blipFill>
          <a:blip r:embed="rId2" cstate="print"/>
          <a:stretch>
            <a:fillRect/>
          </a:stretch>
        </p:blipFill>
        <p:spPr>
          <a:xfrm>
            <a:off x="1128712" y="0"/>
            <a:ext cx="769176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dmin\Desktop\praying-hands-clipart.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6" name="5 Metin kutusu"/>
          <p:cNvSpPr txBox="1"/>
          <p:nvPr/>
        </p:nvSpPr>
        <p:spPr>
          <a:xfrm>
            <a:off x="755576" y="836712"/>
            <a:ext cx="7560840" cy="1569660"/>
          </a:xfrm>
          <a:prstGeom prst="rect">
            <a:avLst/>
          </a:prstGeom>
          <a:noFill/>
        </p:spPr>
        <p:txBody>
          <a:bodyPr wrap="square" rtlCol="0">
            <a:spAutoFit/>
          </a:bodyPr>
          <a:lstStyle/>
          <a:p>
            <a:r>
              <a:rPr lang="tr-TR" sz="2400" dirty="0" smtClean="0">
                <a:solidFill>
                  <a:srgbClr val="7030A0"/>
                </a:solidFill>
              </a:rPr>
              <a:t>En büyük merhamet Allah’dadır.</a:t>
            </a:r>
          </a:p>
          <a:p>
            <a:r>
              <a:rPr lang="tr-TR" sz="2400" dirty="0" smtClean="0">
                <a:solidFill>
                  <a:srgbClr val="7030A0"/>
                </a:solidFill>
              </a:rPr>
              <a:t>En adaletli olan Allah’ımızdır.</a:t>
            </a:r>
          </a:p>
          <a:p>
            <a:r>
              <a:rPr lang="tr-TR" sz="2400" dirty="0" smtClean="0">
                <a:solidFill>
                  <a:srgbClr val="7030A0"/>
                </a:solidFill>
              </a:rPr>
              <a:t>O’nun bizim için söylediklerini her zaman aklımızda tutup ona göre davranmalıyız.</a:t>
            </a:r>
          </a:p>
        </p:txBody>
      </p:sp>
      <p:sp>
        <p:nvSpPr>
          <p:cNvPr id="7" name="6 Metin kutusu"/>
          <p:cNvSpPr txBox="1"/>
          <p:nvPr/>
        </p:nvSpPr>
        <p:spPr>
          <a:xfrm>
            <a:off x="755576" y="2276872"/>
            <a:ext cx="3456384" cy="2616101"/>
          </a:xfrm>
          <a:prstGeom prst="rect">
            <a:avLst/>
          </a:prstGeom>
          <a:noFill/>
        </p:spPr>
        <p:txBody>
          <a:bodyPr wrap="square" rtlCol="0">
            <a:spAutoFit/>
          </a:bodyPr>
          <a:lstStyle/>
          <a:p>
            <a:r>
              <a:rPr lang="tr-TR" sz="2400" dirty="0" smtClean="0">
                <a:solidFill>
                  <a:srgbClr val="7030A0"/>
                </a:solidFill>
              </a:rPr>
              <a:t>İnsanlık merhamet üzerine kuruludur.</a:t>
            </a:r>
          </a:p>
          <a:p>
            <a:r>
              <a:rPr lang="tr-TR" sz="2400" dirty="0" smtClean="0">
                <a:solidFill>
                  <a:srgbClr val="7030A0"/>
                </a:solidFill>
              </a:rPr>
              <a:t>İnsanlığımızı kaybetmemek için, adaleti sağlamak için merhametli olmalıyız…</a:t>
            </a:r>
          </a:p>
          <a:p>
            <a:endParaRPr lang="tr-TR" sz="2000" b="1" dirty="0">
              <a:solidFill>
                <a:srgbClr val="7030A0"/>
              </a:solidFill>
            </a:endParaRPr>
          </a:p>
        </p:txBody>
      </p:sp>
    </p:spTree>
    <p:custDataLst>
      <p:tags r:id="rId1"/>
    </p:custDataLst>
  </p:cSld>
  <p:clrMapOvr>
    <a:masterClrMapping/>
  </p:clrMapOvr>
  <p:transition spd="slow" advTm="15398">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85038_1297588423618903_5990692586767160389_o.jpg"/>
          <p:cNvPicPr>
            <a:picLocks noChangeAspect="1"/>
          </p:cNvPicPr>
          <p:nvPr/>
        </p:nvPicPr>
        <p:blipFill>
          <a:blip r:embed="rId2" cstate="print"/>
          <a:stretch>
            <a:fillRect/>
          </a:stretch>
        </p:blipFill>
        <p:spPr>
          <a:xfrm>
            <a:off x="1308734" y="0"/>
            <a:ext cx="7367721"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2771800" y="2348880"/>
            <a:ext cx="3168352" cy="19442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3419872" y="3068960"/>
            <a:ext cx="2016224" cy="369332"/>
          </a:xfrm>
          <a:prstGeom prst="rect">
            <a:avLst/>
          </a:prstGeom>
          <a:noFill/>
        </p:spPr>
        <p:txBody>
          <a:bodyPr wrap="square" rtlCol="0">
            <a:spAutoFit/>
          </a:bodyPr>
          <a:lstStyle/>
          <a:p>
            <a:r>
              <a:rPr lang="tr-TR" b="1" dirty="0" smtClean="0">
                <a:solidFill>
                  <a:srgbClr val="FF0000"/>
                </a:solidFill>
              </a:rPr>
              <a:t>DEĞERLERİMİZ</a:t>
            </a:r>
            <a:endParaRPr lang="tr-TR" b="1" dirty="0">
              <a:solidFill>
                <a:srgbClr val="FF0000"/>
              </a:solidFill>
            </a:endParaRPr>
          </a:p>
        </p:txBody>
      </p:sp>
      <p:sp>
        <p:nvSpPr>
          <p:cNvPr id="13" name="12 Bulut"/>
          <p:cNvSpPr/>
          <p:nvPr/>
        </p:nvSpPr>
        <p:spPr>
          <a:xfrm>
            <a:off x="179512" y="332656"/>
            <a:ext cx="2160240" cy="16561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p:txBody>
      </p:sp>
      <p:sp>
        <p:nvSpPr>
          <p:cNvPr id="14" name="13 Bulut"/>
          <p:cNvSpPr/>
          <p:nvPr/>
        </p:nvSpPr>
        <p:spPr>
          <a:xfrm>
            <a:off x="3203848" y="188640"/>
            <a:ext cx="2520280" cy="18002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Bulut"/>
          <p:cNvSpPr/>
          <p:nvPr/>
        </p:nvSpPr>
        <p:spPr>
          <a:xfrm>
            <a:off x="0" y="2636912"/>
            <a:ext cx="2088232" cy="172819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Bulut"/>
          <p:cNvSpPr/>
          <p:nvPr/>
        </p:nvSpPr>
        <p:spPr>
          <a:xfrm>
            <a:off x="1115616" y="4653136"/>
            <a:ext cx="2592288" cy="191683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Bulut"/>
          <p:cNvSpPr/>
          <p:nvPr/>
        </p:nvSpPr>
        <p:spPr>
          <a:xfrm>
            <a:off x="6335688" y="404664"/>
            <a:ext cx="2808312" cy="230425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Bulut"/>
          <p:cNvSpPr/>
          <p:nvPr/>
        </p:nvSpPr>
        <p:spPr>
          <a:xfrm>
            <a:off x="6300192" y="3068960"/>
            <a:ext cx="2555776" cy="223224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Bulut"/>
          <p:cNvSpPr/>
          <p:nvPr/>
        </p:nvSpPr>
        <p:spPr>
          <a:xfrm>
            <a:off x="3851920" y="4653136"/>
            <a:ext cx="2592288" cy="194421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Metin kutusu"/>
          <p:cNvSpPr txBox="1"/>
          <p:nvPr/>
        </p:nvSpPr>
        <p:spPr>
          <a:xfrm>
            <a:off x="539552" y="1052736"/>
            <a:ext cx="1368152" cy="369332"/>
          </a:xfrm>
          <a:prstGeom prst="rect">
            <a:avLst/>
          </a:prstGeom>
          <a:noFill/>
        </p:spPr>
        <p:txBody>
          <a:bodyPr wrap="square" rtlCol="0">
            <a:spAutoFit/>
          </a:bodyPr>
          <a:lstStyle/>
          <a:p>
            <a:r>
              <a:rPr lang="tr-TR" b="1" dirty="0" smtClean="0"/>
              <a:t>Merhamet</a:t>
            </a:r>
            <a:endParaRPr lang="tr-TR" b="1" dirty="0"/>
          </a:p>
        </p:txBody>
      </p:sp>
      <p:sp>
        <p:nvSpPr>
          <p:cNvPr id="21" name="20 Metin kutusu"/>
          <p:cNvSpPr txBox="1"/>
          <p:nvPr/>
        </p:nvSpPr>
        <p:spPr>
          <a:xfrm>
            <a:off x="3851920" y="908720"/>
            <a:ext cx="1440160" cy="369332"/>
          </a:xfrm>
          <a:prstGeom prst="rect">
            <a:avLst/>
          </a:prstGeom>
          <a:noFill/>
        </p:spPr>
        <p:txBody>
          <a:bodyPr wrap="square" rtlCol="0">
            <a:spAutoFit/>
          </a:bodyPr>
          <a:lstStyle/>
          <a:p>
            <a:r>
              <a:rPr lang="tr-TR" b="1" dirty="0" smtClean="0"/>
              <a:t>Şefkat</a:t>
            </a:r>
            <a:endParaRPr lang="tr-TR" b="1" dirty="0"/>
          </a:p>
        </p:txBody>
      </p:sp>
      <p:sp>
        <p:nvSpPr>
          <p:cNvPr id="22" name="21 Metin kutusu"/>
          <p:cNvSpPr txBox="1"/>
          <p:nvPr/>
        </p:nvSpPr>
        <p:spPr>
          <a:xfrm>
            <a:off x="7092280" y="1340768"/>
            <a:ext cx="1656184" cy="369332"/>
          </a:xfrm>
          <a:prstGeom prst="rect">
            <a:avLst/>
          </a:prstGeom>
          <a:noFill/>
        </p:spPr>
        <p:txBody>
          <a:bodyPr wrap="square" rtlCol="0">
            <a:spAutoFit/>
          </a:bodyPr>
          <a:lstStyle/>
          <a:p>
            <a:r>
              <a:rPr lang="tr-TR" b="1" dirty="0" smtClean="0"/>
              <a:t>Hoşgörü </a:t>
            </a:r>
            <a:endParaRPr lang="tr-TR" b="1" dirty="0"/>
          </a:p>
        </p:txBody>
      </p:sp>
      <p:sp>
        <p:nvSpPr>
          <p:cNvPr id="23" name="22 Metin kutusu"/>
          <p:cNvSpPr txBox="1"/>
          <p:nvPr/>
        </p:nvSpPr>
        <p:spPr>
          <a:xfrm>
            <a:off x="395536" y="3284984"/>
            <a:ext cx="1296144" cy="369332"/>
          </a:xfrm>
          <a:prstGeom prst="rect">
            <a:avLst/>
          </a:prstGeom>
          <a:noFill/>
        </p:spPr>
        <p:txBody>
          <a:bodyPr wrap="square" rtlCol="0">
            <a:spAutoFit/>
          </a:bodyPr>
          <a:lstStyle/>
          <a:p>
            <a:r>
              <a:rPr lang="tr-TR" b="1" dirty="0" smtClean="0"/>
              <a:t>Adalet</a:t>
            </a:r>
            <a:endParaRPr lang="tr-TR" b="1" dirty="0"/>
          </a:p>
        </p:txBody>
      </p:sp>
      <p:sp>
        <p:nvSpPr>
          <p:cNvPr id="24" name="23 Metin kutusu"/>
          <p:cNvSpPr txBox="1"/>
          <p:nvPr/>
        </p:nvSpPr>
        <p:spPr>
          <a:xfrm>
            <a:off x="1907704" y="5445224"/>
            <a:ext cx="1440160" cy="369332"/>
          </a:xfrm>
          <a:prstGeom prst="rect">
            <a:avLst/>
          </a:prstGeom>
          <a:noFill/>
        </p:spPr>
        <p:txBody>
          <a:bodyPr wrap="square" rtlCol="0">
            <a:spAutoFit/>
          </a:bodyPr>
          <a:lstStyle/>
          <a:p>
            <a:r>
              <a:rPr lang="tr-TR" b="1" dirty="0" smtClean="0"/>
              <a:t>Saygı </a:t>
            </a:r>
            <a:endParaRPr lang="tr-TR" b="1" dirty="0"/>
          </a:p>
        </p:txBody>
      </p:sp>
      <p:sp>
        <p:nvSpPr>
          <p:cNvPr id="25" name="24 Metin kutusu"/>
          <p:cNvSpPr txBox="1"/>
          <p:nvPr/>
        </p:nvSpPr>
        <p:spPr>
          <a:xfrm>
            <a:off x="6876256" y="3933056"/>
            <a:ext cx="1368152" cy="369332"/>
          </a:xfrm>
          <a:prstGeom prst="rect">
            <a:avLst/>
          </a:prstGeom>
          <a:noFill/>
        </p:spPr>
        <p:txBody>
          <a:bodyPr wrap="square" rtlCol="0">
            <a:spAutoFit/>
          </a:bodyPr>
          <a:lstStyle/>
          <a:p>
            <a:r>
              <a:rPr lang="tr-TR" b="1" dirty="0" smtClean="0"/>
              <a:t>Dürüstlük</a:t>
            </a:r>
            <a:endParaRPr lang="tr-TR" b="1" dirty="0"/>
          </a:p>
        </p:txBody>
      </p:sp>
      <p:sp>
        <p:nvSpPr>
          <p:cNvPr id="26" name="25 Metin kutusu"/>
          <p:cNvSpPr txBox="1"/>
          <p:nvPr/>
        </p:nvSpPr>
        <p:spPr>
          <a:xfrm>
            <a:off x="4211960" y="5517232"/>
            <a:ext cx="1656184" cy="369332"/>
          </a:xfrm>
          <a:prstGeom prst="rect">
            <a:avLst/>
          </a:prstGeom>
          <a:noFill/>
        </p:spPr>
        <p:txBody>
          <a:bodyPr wrap="square" rtlCol="0">
            <a:spAutoFit/>
          </a:bodyPr>
          <a:lstStyle/>
          <a:p>
            <a:r>
              <a:rPr lang="tr-TR" b="1" dirty="0" smtClean="0"/>
              <a:t>Yardımlaşma</a:t>
            </a:r>
            <a:endParaRPr lang="tr-TR" b="1" dirty="0"/>
          </a:p>
        </p:txBody>
      </p:sp>
      <p:sp>
        <p:nvSpPr>
          <p:cNvPr id="27" name="26 Metin kutusu"/>
          <p:cNvSpPr txBox="1"/>
          <p:nvPr/>
        </p:nvSpPr>
        <p:spPr>
          <a:xfrm>
            <a:off x="3635896" y="3573016"/>
            <a:ext cx="2016224" cy="369332"/>
          </a:xfrm>
          <a:prstGeom prst="rect">
            <a:avLst/>
          </a:prstGeom>
          <a:noFill/>
        </p:spPr>
        <p:txBody>
          <a:bodyPr wrap="square" rtlCol="0">
            <a:spAutoFit/>
          </a:bodyPr>
          <a:lstStyle/>
          <a:p>
            <a:r>
              <a:rPr lang="tr-TR" b="1" i="1" dirty="0" smtClean="0">
                <a:solidFill>
                  <a:srgbClr val="FF0000"/>
                </a:solidFill>
              </a:rPr>
              <a:t>NELERDİR</a:t>
            </a:r>
            <a:endParaRPr lang="tr-TR" b="1" i="1" dirty="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75942_1297588133618932_8157758822090805943_o.jpg"/>
          <p:cNvPicPr>
            <a:picLocks noChangeAspect="1"/>
          </p:cNvPicPr>
          <p:nvPr/>
        </p:nvPicPr>
        <p:blipFill>
          <a:blip r:embed="rId2" cstate="print"/>
          <a:stretch>
            <a:fillRect/>
          </a:stretch>
        </p:blipFill>
        <p:spPr>
          <a:xfrm>
            <a:off x="1131570" y="0"/>
            <a:ext cx="801243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7171" name="Picture 3" descr="C:\Users\admin\Desktop\k2765412.jpg"/>
          <p:cNvPicPr>
            <a:picLocks noChangeAspect="1" noChangeArrowheads="1"/>
          </p:cNvPicPr>
          <p:nvPr/>
        </p:nvPicPr>
        <p:blipFill>
          <a:blip r:embed="rId3" cstate="print"/>
          <a:srcRect/>
          <a:stretch>
            <a:fillRect/>
          </a:stretch>
        </p:blipFill>
        <p:spPr bwMode="auto">
          <a:xfrm>
            <a:off x="2195736" y="3245518"/>
            <a:ext cx="2232248" cy="2342482"/>
          </a:xfrm>
          <a:prstGeom prst="rect">
            <a:avLst/>
          </a:prstGeom>
          <a:noFill/>
        </p:spPr>
      </p:pic>
      <p:pic>
        <p:nvPicPr>
          <p:cNvPr id="7172" name="Picture 4" descr="C:\Users\admin\Desktop\u17551363.jpg"/>
          <p:cNvPicPr>
            <a:picLocks noChangeAspect="1" noChangeArrowheads="1"/>
          </p:cNvPicPr>
          <p:nvPr/>
        </p:nvPicPr>
        <p:blipFill>
          <a:blip r:embed="rId4" cstate="print"/>
          <a:srcRect/>
          <a:stretch>
            <a:fillRect/>
          </a:stretch>
        </p:blipFill>
        <p:spPr bwMode="auto">
          <a:xfrm>
            <a:off x="4932040" y="3284984"/>
            <a:ext cx="2159000" cy="2222624"/>
          </a:xfrm>
          <a:prstGeom prst="rect">
            <a:avLst/>
          </a:prstGeom>
          <a:noFill/>
        </p:spPr>
      </p:pic>
      <p:sp>
        <p:nvSpPr>
          <p:cNvPr id="7" name="6 Metin kutusu"/>
          <p:cNvSpPr txBox="1"/>
          <p:nvPr/>
        </p:nvSpPr>
        <p:spPr>
          <a:xfrm>
            <a:off x="2051720" y="1412776"/>
            <a:ext cx="5256584" cy="1200329"/>
          </a:xfrm>
          <a:prstGeom prst="rect">
            <a:avLst/>
          </a:prstGeom>
          <a:noFill/>
        </p:spPr>
        <p:txBody>
          <a:bodyPr wrap="square" rtlCol="0">
            <a:spAutoFit/>
          </a:bodyPr>
          <a:lstStyle/>
          <a:p>
            <a:r>
              <a:rPr lang="tr-TR" sz="2400" dirty="0" smtClean="0">
                <a:solidFill>
                  <a:srgbClr val="CC0066"/>
                </a:solidFill>
              </a:rPr>
              <a:t>Yaşlı ve engelli insanlara yardım etmek onlara merhamet etmek gibidir. Yardım ettikçe onlara sevgimiz artar.</a:t>
            </a:r>
            <a:endParaRPr lang="tr-TR" sz="2400" dirty="0">
              <a:solidFill>
                <a:srgbClr val="CC0066"/>
              </a:solidFill>
            </a:endParaRPr>
          </a:p>
        </p:txBody>
      </p:sp>
    </p:spTree>
    <p:custDataLst>
      <p:tags r:id="rId1"/>
    </p:custDataLst>
  </p:cSld>
  <p:clrMapOvr>
    <a:masterClrMapping/>
  </p:clrMapOvr>
  <p:transition spd="slow" advTm="825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1000"/>
                                        <p:tgtEl>
                                          <p:spTgt spid="7171"/>
                                        </p:tgtEl>
                                      </p:cBhvr>
                                    </p:animEffect>
                                    <p:anim calcmode="lin" valueType="num">
                                      <p:cBhvr>
                                        <p:cTn id="13" dur="1000" fill="hold"/>
                                        <p:tgtEl>
                                          <p:spTgt spid="7171"/>
                                        </p:tgtEl>
                                        <p:attrNameLst>
                                          <p:attrName>ppt_x</p:attrName>
                                        </p:attrNameLst>
                                      </p:cBhvr>
                                      <p:tavLst>
                                        <p:tav tm="0">
                                          <p:val>
                                            <p:strVal val="#ppt_x"/>
                                          </p:val>
                                        </p:tav>
                                        <p:tav tm="100000">
                                          <p:val>
                                            <p:strVal val="#ppt_x"/>
                                          </p:val>
                                        </p:tav>
                                      </p:tavLst>
                                    </p:anim>
                                    <p:anim calcmode="lin" valueType="num">
                                      <p:cBhvr>
                                        <p:cTn id="14"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70" decel="100000"/>
                                        <p:tgtEl>
                                          <p:spTgt spid="7"/>
                                        </p:tgtEl>
                                      </p:cBhvr>
                                    </p:animEffect>
                                    <p:animScale>
                                      <p:cBhvr>
                                        <p:cTn id="20" dur="770" decel="100000"/>
                                        <p:tgtEl>
                                          <p:spTgt spid="7"/>
                                        </p:tgtEl>
                                      </p:cBhvr>
                                      <p:from x="10000" y="10000"/>
                                      <p:to x="200000" y="450000"/>
                                    </p:animScale>
                                    <p:animScale>
                                      <p:cBhvr>
                                        <p:cTn id="21" dur="1230" accel="100000" fill="hold">
                                          <p:stCondLst>
                                            <p:cond delay="770"/>
                                          </p:stCondLst>
                                        </p:cTn>
                                        <p:tgtEl>
                                          <p:spTgt spid="7"/>
                                        </p:tgtEl>
                                      </p:cBhvr>
                                      <p:from x="200000" y="450000"/>
                                      <p:to x="100000" y="100000"/>
                                    </p:animScale>
                                    <p:set>
                                      <p:cBhvr>
                                        <p:cTn id="22" dur="770" fill="hold"/>
                                        <p:tgtEl>
                                          <p:spTgt spid="7"/>
                                        </p:tgtEl>
                                        <p:attrNameLst>
                                          <p:attrName>ppt_x</p:attrName>
                                        </p:attrNameLst>
                                      </p:cBhvr>
                                      <p:to>
                                        <p:strVal val="(0.5)"/>
                                      </p:to>
                                    </p:set>
                                    <p:anim from="(0.5)" to="(#ppt_x)" calcmode="lin" valueType="num">
                                      <p:cBhvr>
                                        <p:cTn id="23" dur="1230" accel="100000" fill="hold">
                                          <p:stCondLst>
                                            <p:cond delay="770"/>
                                          </p:stCondLst>
                                        </p:cTn>
                                        <p:tgtEl>
                                          <p:spTgt spid="7"/>
                                        </p:tgtEl>
                                        <p:attrNameLst>
                                          <p:attrName>ppt_x</p:attrName>
                                        </p:attrNameLst>
                                      </p:cBhvr>
                                    </p:anim>
                                    <p:set>
                                      <p:cBhvr>
                                        <p:cTn id="24" dur="770" fill="hold"/>
                                        <p:tgtEl>
                                          <p:spTgt spid="7"/>
                                        </p:tgtEl>
                                        <p:attrNameLst>
                                          <p:attrName>ppt_y</p:attrName>
                                        </p:attrNameLst>
                                      </p:cBhvr>
                                      <p:to>
                                        <p:strVal val="(#ppt_y+0.4)"/>
                                      </p:to>
                                    </p:set>
                                    <p:anim from="(#ppt_y+0.4)" to="(#ppt_y)" calcmode="lin" valueType="num">
                                      <p:cBhvr>
                                        <p:cTn id="25"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4912_1297586716952407_4740320377500594694_o.jpg"/>
          <p:cNvPicPr>
            <a:picLocks noChangeAspect="1"/>
          </p:cNvPicPr>
          <p:nvPr/>
        </p:nvPicPr>
        <p:blipFill>
          <a:blip r:embed="rId2" cstate="print"/>
          <a:stretch>
            <a:fillRect/>
          </a:stretch>
        </p:blipFill>
        <p:spPr>
          <a:xfrm>
            <a:off x="1151572" y="0"/>
            <a:ext cx="7668900" cy="6858000"/>
          </a:xfrm>
          <a:prstGeom prst="rect">
            <a:avLst/>
          </a:prstGeom>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4944_1297586480285764_6486792058138739843_o.jpg"/>
          <p:cNvPicPr>
            <a:picLocks noChangeAspect="1"/>
          </p:cNvPicPr>
          <p:nvPr/>
        </p:nvPicPr>
        <p:blipFill>
          <a:blip r:embed="rId2" cstate="print"/>
          <a:stretch>
            <a:fillRect/>
          </a:stretch>
        </p:blipFill>
        <p:spPr>
          <a:xfrm>
            <a:off x="1137284" y="0"/>
            <a:ext cx="7611179" cy="6021288"/>
          </a:xfrm>
          <a:prstGeom prst="rect">
            <a:avLst/>
          </a:prstGeom>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26133_1297586320285780_6181794324252707938_o.jpg"/>
          <p:cNvPicPr>
            <a:picLocks noChangeAspect="1"/>
          </p:cNvPicPr>
          <p:nvPr/>
        </p:nvPicPr>
        <p:blipFill>
          <a:blip r:embed="rId2" cstate="print"/>
          <a:stretch>
            <a:fillRect/>
          </a:stretch>
        </p:blipFill>
        <p:spPr>
          <a:xfrm>
            <a:off x="1137284" y="0"/>
            <a:ext cx="8006715" cy="6858000"/>
          </a:xfrm>
          <a:prstGeom prst="rect">
            <a:avLst/>
          </a:prstGeom>
        </p:spPr>
      </p:pic>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5626387_1297586240285788_7751107057554267787_o.jpg"/>
          <p:cNvPicPr>
            <a:picLocks noGrp="1" noChangeAspect="1"/>
          </p:cNvPicPr>
          <p:nvPr>
            <p:ph idx="1"/>
          </p:nvPr>
        </p:nvPicPr>
        <p:blipFill>
          <a:blip r:embed="rId2" cstate="print"/>
          <a:stretch>
            <a:fillRect/>
          </a:stretch>
        </p:blipFill>
        <p:spPr>
          <a:xfrm>
            <a:off x="1115616" y="188640"/>
            <a:ext cx="8028384" cy="5733256"/>
          </a:xfrm>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91566_1297586126952466_8762702053434215129_o.jpg"/>
          <p:cNvPicPr>
            <a:picLocks noChangeAspect="1"/>
          </p:cNvPicPr>
          <p:nvPr/>
        </p:nvPicPr>
        <p:blipFill>
          <a:blip r:embed="rId2" cstate="print"/>
          <a:stretch>
            <a:fillRect/>
          </a:stretch>
        </p:blipFill>
        <p:spPr>
          <a:xfrm>
            <a:off x="971601" y="0"/>
            <a:ext cx="8172400" cy="6237312"/>
          </a:xfrm>
          <a:prstGeom prst="rect">
            <a:avLst/>
          </a:prstGeom>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5626494_1297585910285821_5243775812842689232_o.jpg"/>
          <p:cNvPicPr>
            <a:picLocks noGrp="1" noChangeAspect="1"/>
          </p:cNvPicPr>
          <p:nvPr>
            <p:ph idx="1"/>
          </p:nvPr>
        </p:nvPicPr>
        <p:blipFill>
          <a:blip r:embed="rId2" cstate="print"/>
          <a:stretch>
            <a:fillRect/>
          </a:stretch>
        </p:blipFill>
        <p:spPr>
          <a:xfrm>
            <a:off x="1259633" y="0"/>
            <a:ext cx="7884367" cy="5949280"/>
          </a:xfrm>
        </p:spPr>
      </p:pic>
    </p:spTree>
  </p:cSld>
  <p:clrMapOvr>
    <a:masterClrMapping/>
  </p:clrMapOvr>
  <p:transition spd="slow">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26279_1297585843619161_7429434221351700782_o.jpg"/>
          <p:cNvPicPr>
            <a:picLocks noChangeAspect="1"/>
          </p:cNvPicPr>
          <p:nvPr/>
        </p:nvPicPr>
        <p:blipFill>
          <a:blip r:embed="rId2" cstate="print"/>
          <a:stretch>
            <a:fillRect/>
          </a:stretch>
        </p:blipFill>
        <p:spPr>
          <a:xfrm>
            <a:off x="1145857" y="0"/>
            <a:ext cx="7026543" cy="6163231"/>
          </a:xfrm>
          <a:prstGeom prst="rect">
            <a:avLst/>
          </a:prstGeom>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Adsız.jpg"/>
          <p:cNvPicPr>
            <a:picLocks noChangeAspect="1" noChangeArrowheads="1"/>
          </p:cNvPicPr>
          <p:nvPr/>
        </p:nvPicPr>
        <p:blipFill>
          <a:blip r:embed="rId2" cstate="print"/>
          <a:srcRect/>
          <a:stretch>
            <a:fillRect/>
          </a:stretch>
        </p:blipFill>
        <p:spPr bwMode="auto">
          <a:xfrm>
            <a:off x="-1016" y="0"/>
            <a:ext cx="9145016" cy="6858000"/>
          </a:xfrm>
          <a:prstGeom prst="rect">
            <a:avLst/>
          </a:prstGeom>
          <a:noFill/>
        </p:spPr>
      </p:pic>
    </p:spTree>
  </p:cSld>
  <p:clrMapOvr>
    <a:masterClrMapping/>
  </p:clrMapOvr>
  <p:transition spd="slow" advTm="4992">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Resim" descr="mutluluğun-resmii.jpg"/>
          <p:cNvPicPr>
            <a:picLocks noChangeAspect="1"/>
          </p:cNvPicPr>
          <p:nvPr/>
        </p:nvPicPr>
        <p:blipFill>
          <a:blip r:embed="rId2" cstate="print"/>
          <a:stretch>
            <a:fillRect/>
          </a:stretch>
        </p:blipFill>
        <p:spPr>
          <a:xfrm>
            <a:off x="1475656" y="1124744"/>
            <a:ext cx="6336704" cy="4032448"/>
          </a:xfrm>
          <a:prstGeom prst="rect">
            <a:avLst/>
          </a:prstGeom>
        </p:spPr>
      </p:pic>
      <p:sp>
        <p:nvSpPr>
          <p:cNvPr id="28" name="27 Yatay Kaydırma"/>
          <p:cNvSpPr/>
          <p:nvPr/>
        </p:nvSpPr>
        <p:spPr>
          <a:xfrm>
            <a:off x="395536" y="5445224"/>
            <a:ext cx="8424936" cy="105273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28 Metin kutusu"/>
          <p:cNvSpPr txBox="1"/>
          <p:nvPr/>
        </p:nvSpPr>
        <p:spPr>
          <a:xfrm>
            <a:off x="755576" y="5661248"/>
            <a:ext cx="7776864" cy="646331"/>
          </a:xfrm>
          <a:prstGeom prst="rect">
            <a:avLst/>
          </a:prstGeom>
          <a:noFill/>
        </p:spPr>
        <p:txBody>
          <a:bodyPr wrap="square" rtlCol="0">
            <a:spAutoFit/>
          </a:bodyPr>
          <a:lstStyle/>
          <a:p>
            <a:r>
              <a:rPr lang="tr-TR" b="1" i="1" dirty="0" smtClean="0"/>
              <a:t>ŞEFKAT VE MERHAMET ÖYLE BİR DİLDİR Kİ , SAĞIR DUYABİLİR KÖR GÖREBİLİR…</a:t>
            </a:r>
            <a:endParaRPr lang="tr-TR" b="1" i="1" dirty="0"/>
          </a:p>
        </p:txBody>
      </p:sp>
      <p:sp>
        <p:nvSpPr>
          <p:cNvPr id="21505" name="WordArt 1"/>
          <p:cNvSpPr>
            <a:spLocks noChangeArrowheads="1" noChangeShapeType="1" noTextEdit="1"/>
          </p:cNvSpPr>
          <p:nvPr/>
        </p:nvSpPr>
        <p:spPr bwMode="auto">
          <a:xfrm>
            <a:off x="755576" y="188640"/>
            <a:ext cx="7128792" cy="641350"/>
          </a:xfrm>
          <a:prstGeom prst="rect">
            <a:avLst/>
          </a:prstGeom>
        </p:spPr>
        <p:txBody>
          <a:bodyPr wrap="none" fromWordArt="1">
            <a:prstTxWarp prst="textDeflate">
              <a:avLst>
                <a:gd name="adj" fmla="val 26227"/>
              </a:avLst>
            </a:prstTxWarp>
          </a:bodyPr>
          <a:lstStyle/>
          <a:p>
            <a:pPr algn="ctr" rtl="0"/>
            <a:r>
              <a:rPr lang="tr-TR" sz="3600" kern="10" spc="0" smtClean="0">
                <a:ln w="9525">
                  <a:solidFill>
                    <a:srgbClr val="000000"/>
                  </a:solidFill>
                  <a:round/>
                  <a:headEnd/>
                  <a:tailEnd/>
                </a:ln>
                <a:solidFill>
                  <a:srgbClr val="000000"/>
                </a:solidFill>
                <a:effectLst/>
                <a:latin typeface="Comic Sans MS"/>
              </a:rPr>
              <a:t>ŞEFKAT VE MERHAMET</a:t>
            </a:r>
            <a:endParaRPr lang="tr-TR" sz="3600" kern="10" spc="0">
              <a:ln w="9525">
                <a:solidFill>
                  <a:srgbClr val="000000"/>
                </a:solidFill>
                <a:round/>
                <a:headEnd/>
                <a:tailEnd/>
              </a:ln>
              <a:solidFill>
                <a:srgbClr val="000000"/>
              </a:solidFill>
              <a:effectLst/>
              <a:latin typeface="Comic Sans MS"/>
            </a:endParaRPr>
          </a:p>
        </p:txBody>
      </p:sp>
    </p:spTree>
  </p:cSld>
  <p:clrMapOvr>
    <a:masterClrMapping/>
  </p:clrMapOvr>
  <p:transition spd="slow" advTm="10873">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1" name="Picture 3" descr="C:\Users\admin\Desktop\liftarn_Foregiveness_2.png"/>
          <p:cNvPicPr>
            <a:picLocks noChangeAspect="1" noChangeArrowheads="1"/>
          </p:cNvPicPr>
          <p:nvPr/>
        </p:nvPicPr>
        <p:blipFill>
          <a:blip r:embed="rId3" cstate="print"/>
          <a:srcRect/>
          <a:stretch>
            <a:fillRect/>
          </a:stretch>
        </p:blipFill>
        <p:spPr bwMode="auto">
          <a:xfrm>
            <a:off x="323528" y="1124744"/>
            <a:ext cx="5709890" cy="5546030"/>
          </a:xfrm>
          <a:prstGeom prst="rect">
            <a:avLst/>
          </a:prstGeom>
          <a:noFill/>
        </p:spPr>
      </p:pic>
      <p:sp>
        <p:nvSpPr>
          <p:cNvPr id="6" name="5 Metin kutusu"/>
          <p:cNvSpPr txBox="1"/>
          <p:nvPr/>
        </p:nvSpPr>
        <p:spPr>
          <a:xfrm>
            <a:off x="5076056" y="620688"/>
            <a:ext cx="3528392" cy="3046988"/>
          </a:xfrm>
          <a:prstGeom prst="rect">
            <a:avLst/>
          </a:prstGeom>
          <a:noFill/>
        </p:spPr>
        <p:txBody>
          <a:bodyPr wrap="square" rtlCol="0">
            <a:spAutoFit/>
          </a:bodyPr>
          <a:lstStyle/>
          <a:p>
            <a:r>
              <a:rPr lang="tr-TR" sz="3200" dirty="0" smtClean="0"/>
              <a:t>Bir babanın oğluna sarılması ona merhamet ettiği </a:t>
            </a:r>
          </a:p>
          <a:p>
            <a:r>
              <a:rPr lang="tr-TR" sz="3200" dirty="0" smtClean="0"/>
              <a:t>için sevgiyle yaklaşmasının göstergesidir.</a:t>
            </a:r>
            <a:endParaRPr lang="tr-TR" sz="3200" dirty="0"/>
          </a:p>
        </p:txBody>
      </p:sp>
    </p:spTree>
    <p:custDataLst>
      <p:tags r:id="rId1"/>
    </p:custDataLst>
  </p:cSld>
  <p:clrMapOvr>
    <a:masterClrMapping/>
  </p:clrMapOvr>
  <p:transition spd="slow" advTm="9437">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1" name="Picture 19" descr="nokta"/>
          <p:cNvPicPr>
            <a:picLocks noChangeAspect="1" noChangeArrowheads="1"/>
          </p:cNvPicPr>
          <p:nvPr/>
        </p:nvPicPr>
        <p:blipFill>
          <a:blip r:embed="rId2" cstate="print"/>
          <a:srcRect/>
          <a:stretch>
            <a:fillRect/>
          </a:stretch>
        </p:blipFill>
        <p:spPr bwMode="auto">
          <a:xfrm>
            <a:off x="0" y="457200"/>
            <a:ext cx="38100" cy="38100"/>
          </a:xfrm>
          <a:prstGeom prst="rect">
            <a:avLst/>
          </a:prstGeom>
          <a:noFill/>
        </p:spPr>
      </p:pic>
      <p:pic>
        <p:nvPicPr>
          <p:cNvPr id="38930" name="Resim 2" descr="nokta"/>
          <p:cNvPicPr>
            <a:picLocks noChangeAspect="1" noChangeArrowheads="1"/>
          </p:cNvPicPr>
          <p:nvPr/>
        </p:nvPicPr>
        <p:blipFill>
          <a:blip r:embed="rId2" cstate="print"/>
          <a:srcRect/>
          <a:stretch>
            <a:fillRect/>
          </a:stretch>
        </p:blipFill>
        <p:spPr bwMode="auto">
          <a:xfrm>
            <a:off x="0" y="495300"/>
            <a:ext cx="38100" cy="38100"/>
          </a:xfrm>
          <a:prstGeom prst="rect">
            <a:avLst/>
          </a:prstGeom>
          <a:noFill/>
        </p:spPr>
      </p:pic>
      <p:pic>
        <p:nvPicPr>
          <p:cNvPr id="38929" name="Resim 3" descr="nokta"/>
          <p:cNvPicPr>
            <a:picLocks noChangeAspect="1" noChangeArrowheads="1"/>
          </p:cNvPicPr>
          <p:nvPr/>
        </p:nvPicPr>
        <p:blipFill>
          <a:blip r:embed="rId2" cstate="print"/>
          <a:srcRect/>
          <a:stretch>
            <a:fillRect/>
          </a:stretch>
        </p:blipFill>
        <p:spPr bwMode="auto">
          <a:xfrm>
            <a:off x="0" y="533400"/>
            <a:ext cx="38100" cy="38100"/>
          </a:xfrm>
          <a:prstGeom prst="rect">
            <a:avLst/>
          </a:prstGeom>
          <a:noFill/>
        </p:spPr>
      </p:pic>
      <p:pic>
        <p:nvPicPr>
          <p:cNvPr id="38928" name="Resim 4" descr="nokta"/>
          <p:cNvPicPr>
            <a:picLocks noChangeAspect="1" noChangeArrowheads="1"/>
          </p:cNvPicPr>
          <p:nvPr/>
        </p:nvPicPr>
        <p:blipFill>
          <a:blip r:embed="rId2" cstate="print"/>
          <a:srcRect/>
          <a:stretch>
            <a:fillRect/>
          </a:stretch>
        </p:blipFill>
        <p:spPr bwMode="auto">
          <a:xfrm>
            <a:off x="0" y="571500"/>
            <a:ext cx="38100" cy="38100"/>
          </a:xfrm>
          <a:prstGeom prst="rect">
            <a:avLst/>
          </a:prstGeom>
          <a:noFill/>
        </p:spPr>
      </p:pic>
      <p:pic>
        <p:nvPicPr>
          <p:cNvPr id="38927" name="Resim 5" descr="nokta"/>
          <p:cNvPicPr>
            <a:picLocks noChangeAspect="1" noChangeArrowheads="1"/>
          </p:cNvPicPr>
          <p:nvPr/>
        </p:nvPicPr>
        <p:blipFill>
          <a:blip r:embed="rId2" cstate="print"/>
          <a:srcRect/>
          <a:stretch>
            <a:fillRect/>
          </a:stretch>
        </p:blipFill>
        <p:spPr bwMode="auto">
          <a:xfrm>
            <a:off x="0" y="609600"/>
            <a:ext cx="38100" cy="38100"/>
          </a:xfrm>
          <a:prstGeom prst="rect">
            <a:avLst/>
          </a:prstGeom>
          <a:noFill/>
        </p:spPr>
      </p:pic>
      <p:pic>
        <p:nvPicPr>
          <p:cNvPr id="38926" name="Resim 6" descr="nokta"/>
          <p:cNvPicPr>
            <a:picLocks noChangeAspect="1" noChangeArrowheads="1"/>
          </p:cNvPicPr>
          <p:nvPr/>
        </p:nvPicPr>
        <p:blipFill>
          <a:blip r:embed="rId2" cstate="print"/>
          <a:srcRect/>
          <a:stretch>
            <a:fillRect/>
          </a:stretch>
        </p:blipFill>
        <p:spPr bwMode="auto">
          <a:xfrm>
            <a:off x="0" y="647700"/>
            <a:ext cx="38100" cy="38100"/>
          </a:xfrm>
          <a:prstGeom prst="rect">
            <a:avLst/>
          </a:prstGeom>
          <a:noFill/>
        </p:spPr>
      </p:pic>
      <p:pic>
        <p:nvPicPr>
          <p:cNvPr id="38932" name="Resim 12"/>
          <p:cNvPicPr>
            <a:picLocks noChangeAspect="1" noChangeArrowheads="1"/>
          </p:cNvPicPr>
          <p:nvPr/>
        </p:nvPicPr>
        <p:blipFill>
          <a:blip r:embed="rId3" cstate="print">
            <a:grayscl/>
          </a:blip>
          <a:srcRect/>
          <a:stretch>
            <a:fillRect/>
          </a:stretch>
        </p:blipFill>
        <p:spPr bwMode="auto">
          <a:xfrm>
            <a:off x="7524328" y="5733256"/>
            <a:ext cx="946150" cy="852488"/>
          </a:xfrm>
          <a:prstGeom prst="rect">
            <a:avLst/>
          </a:prstGeom>
          <a:noFill/>
        </p:spPr>
      </p:pic>
      <p:sp>
        <p:nvSpPr>
          <p:cNvPr id="38933" name="Rectangle 21"/>
          <p:cNvSpPr>
            <a:spLocks noChangeArrowheads="1"/>
          </p:cNvSpPr>
          <p:nvPr/>
        </p:nvSpPr>
        <p:spPr bwMode="auto">
          <a:xfrm>
            <a:off x="0" y="94075"/>
            <a:ext cx="664669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ÇOCUKLARINIZI YETERİNCE SEVİYOR MUSUNUZ?</a:t>
            </a:r>
            <a:endParaRPr kumimoji="0" lang="tr-TR"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34" name="Rectangle 22"/>
          <p:cNvSpPr>
            <a:spLocks noChangeArrowheads="1"/>
          </p:cNvSpPr>
          <p:nvPr/>
        </p:nvSpPr>
        <p:spPr bwMode="auto">
          <a:xfrm>
            <a:off x="0" y="405825"/>
            <a:ext cx="9144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Bir sahabe, Allah Rasulü’nün Hazreti Hasan’ı öptüğünü görünce, “Benim on tane çocuğum var, bir tekini bile öpmüyorum” der. Allah Rasulü’nün cevabı şöyle olur: “Merhamet etmeyene merhamet edilmez.” Yani siz çocuklarınıza acıyın ki, Allah da size acısın. Siz onlara merhamet, şefkat gösterin ki, Allah da size merhamet etsin.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Yine bir defasında Allah Rasulü, cemaate namaz kıldırıyordu. Secdeye vardığı anda, torunu Hüseyin sırtına bindi. Secdeyi uzatınca Sahabiler bir şey oldu sandılar ve namazdan sonra: “Ya Rasulallah! Namazı uzattınız, başınıza bir şey geldi sandık.” dediler. Bunun üzerine Efendimiz (sas) şöyle buyurdular: “Torunum beni binit yaptı, acele edip zevkini kursağında bırakmak istemedim.” Yine O, âlemlere rahmet olan Zat buyuruyor ki: “Çocuğun kokusu, cennet kokularındandır.”</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lvl="0" indent="449263" algn="just" eaLnBrk="0" fontAlgn="base" hangingPunct="0">
              <a:spcBef>
                <a:spcPct val="0"/>
              </a:spcBef>
              <a:spcAft>
                <a:spcPct val="0"/>
              </a:spcAft>
            </a:pPr>
            <a:r>
              <a:rPr kumimoji="0" lang="tr-TR"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Hz </a:t>
            </a:r>
            <a:r>
              <a:rPr lang="tr-TR" sz="2000" dirty="0" smtClean="0">
                <a:solidFill>
                  <a:srgbClr val="000000"/>
                </a:solidFill>
                <a:latin typeface="Comic Sans MS" pitchFamily="66" charset="0"/>
                <a:ea typeface="Times New Roman" pitchFamily="18" charset="0"/>
                <a:cs typeface="Arial" pitchFamily="34" charset="0"/>
              </a:rPr>
              <a:t>Peygamber de çocuklara karşı izhâr edilecek şefkat ve sevgi üzerinde ısrarla durur, şiddetle buna teşvîk eder: Küçüklerimize şefkat etmeyen bizden değildir” “Çocuklarınızı çok öpün, zîrâ her öpücük için size cennette bir derece verilir ki, iki derece arasında beş yüz yıllık mesâfe mevcuttur</a:t>
            </a:r>
            <a:endParaRPr lang="tr-TR" sz="2000" dirty="0" smtClean="0">
              <a:latin typeface="Arial" pitchFamily="34" charset="0"/>
              <a:cs typeface="Arial" pitchFamily="34" charset="0"/>
            </a:endParaRPr>
          </a:p>
          <a:p>
            <a:pPr indent="449263" algn="just" eaLnBrk="0" fontAlgn="base" hangingPunct="0">
              <a:spcBef>
                <a:spcPct val="0"/>
              </a:spcBef>
              <a:spcAft>
                <a:spcPct val="0"/>
              </a:spcAft>
            </a:pPr>
            <a:endParaRPr lang="tr-TR" sz="3200" dirty="0" smtClean="0">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925281" y="402432"/>
            <a:ext cx="52934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HAYVANLAR ALEMİNDE ŞEFKAT</a:t>
            </a:r>
            <a:endParaRPr kumimoji="0" lang="tr-TR"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7890" name="Resim 13"/>
          <p:cNvPicPr>
            <a:picLocks noChangeAspect="1" noChangeArrowheads="1"/>
          </p:cNvPicPr>
          <p:nvPr/>
        </p:nvPicPr>
        <p:blipFill>
          <a:blip r:embed="rId2" cstate="print">
            <a:grayscl/>
          </a:blip>
          <a:srcRect/>
          <a:stretch>
            <a:fillRect/>
          </a:stretch>
        </p:blipFill>
        <p:spPr bwMode="auto">
          <a:xfrm flipH="1">
            <a:off x="7740352" y="188640"/>
            <a:ext cx="808037" cy="601662"/>
          </a:xfrm>
          <a:prstGeom prst="rect">
            <a:avLst/>
          </a:prstGeom>
          <a:noFill/>
        </p:spPr>
      </p:pic>
      <p:sp>
        <p:nvSpPr>
          <p:cNvPr id="37892" name="Rectangle 4"/>
          <p:cNvSpPr>
            <a:spLocks noChangeArrowheads="1"/>
          </p:cNvSpPr>
          <p:nvPr/>
        </p:nvSpPr>
        <p:spPr bwMode="auto">
          <a:xfrm>
            <a:off x="0" y="126876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ea typeface="Times New Roman" pitchFamily="18" charset="0"/>
                <a:cs typeface="Arial" pitchFamily="34" charset="0"/>
              </a:rPr>
              <a:t>Yeni doğmuş bir fil, sürüdeki diğer bütün filler tarafından büyük bir sevgi ve şefkatle karşılanır. Eğer yavrunun annesi ölürse, sütü olan bir başka dişi fil yavruyu emzirmeye devam edecektir. </a:t>
            </a:r>
            <a:endParaRPr kumimoji="0" lang="tr-TR" sz="2400" b="1" i="0" u="none" strike="noStrike" cap="none" normalizeH="0" baseline="0" dirty="0" smtClean="0">
              <a:ln>
                <a:noFill/>
              </a:ln>
              <a:solidFill>
                <a:srgbClr val="000000"/>
              </a:solidFill>
              <a:effectLst/>
              <a:ea typeface="Times New Roman" pitchFamily="18" charset="0"/>
              <a:cs typeface="Times New Roman" pitchFamily="18" charset="0"/>
            </a:endParaRPr>
          </a:p>
          <a:p>
            <a:pPr lvl="0" eaLnBrk="0" fontAlgn="base" hangingPunct="0">
              <a:spcBef>
                <a:spcPct val="0"/>
              </a:spcBef>
              <a:spcAft>
                <a:spcPct val="0"/>
              </a:spcAft>
            </a:pPr>
            <a:r>
              <a:rPr kumimoji="0" lang="tr-TR" sz="2400" b="1" i="0" u="none" strike="noStrike" cap="none" normalizeH="0" baseline="0" dirty="0" smtClean="0">
                <a:ln>
                  <a:noFill/>
                </a:ln>
                <a:solidFill>
                  <a:srgbClr val="000000"/>
                </a:solidFill>
                <a:effectLst/>
                <a:ea typeface="Times New Roman" pitchFamily="18" charset="0"/>
                <a:cs typeface="Times New Roman" pitchFamily="18" charset="0"/>
              </a:rPr>
              <a:t>       Anne ilk 6 ay boyunca her yerde yavrusunu takip eder. Bir yavru fil az da olsa sıkıntı ya da herhangi bir tehlikeli durum içerisinde olduğunu belirten bir ses çıkarırsa, grubun bütün üyeleri durumu </a:t>
            </a:r>
            <a:r>
              <a:rPr lang="tr-TR" sz="2400" b="1" dirty="0" smtClean="0"/>
              <a:t>incelemek için bir araya gelirler. Bu, düşmanlara karşı oldukça caydırıcı bir davranıştır</a:t>
            </a:r>
            <a:endParaRPr kumimoji="0" lang="tr-TR" sz="2400" b="1" i="0" u="none" strike="noStrike" cap="none" normalizeH="0" baseline="0" dirty="0" smtClean="0">
              <a:ln>
                <a:noFill/>
              </a:ln>
              <a:solidFill>
                <a:schemeClr val="tx1"/>
              </a:solidFill>
              <a:effectLst/>
              <a:cs typeface="Arial" pitchFamily="34" charset="0"/>
            </a:endParaRPr>
          </a:p>
        </p:txBody>
      </p:sp>
      <p:pic>
        <p:nvPicPr>
          <p:cNvPr id="10" name="9 Resim" descr="indir (1).jpg"/>
          <p:cNvPicPr>
            <a:picLocks noChangeAspect="1"/>
          </p:cNvPicPr>
          <p:nvPr/>
        </p:nvPicPr>
        <p:blipFill>
          <a:blip r:embed="rId3" cstate="print"/>
          <a:stretch>
            <a:fillRect/>
          </a:stretch>
        </p:blipFill>
        <p:spPr>
          <a:xfrm>
            <a:off x="2267744" y="4365104"/>
            <a:ext cx="3600400" cy="2016224"/>
          </a:xfrm>
          <a:prstGeom prst="rect">
            <a:avLst/>
          </a:prstGeom>
        </p:spPr>
      </p:pic>
    </p:spTree>
  </p:cSld>
  <p:clrMapOvr>
    <a:masterClrMapping/>
  </p:clrMapOvr>
  <p:transition spd="med">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7" name="6 Metin kutusu"/>
          <p:cNvSpPr txBox="1"/>
          <p:nvPr/>
        </p:nvSpPr>
        <p:spPr>
          <a:xfrm>
            <a:off x="251520" y="404664"/>
            <a:ext cx="6984776" cy="4247317"/>
          </a:xfrm>
          <a:prstGeom prst="rect">
            <a:avLst/>
          </a:prstGeom>
          <a:no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368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6868" name="Resim 4"/>
          <p:cNvPicPr>
            <a:picLocks noChangeAspect="1" noChangeArrowheads="1"/>
          </p:cNvPicPr>
          <p:nvPr/>
        </p:nvPicPr>
        <p:blipFill>
          <a:blip r:embed="rId2" cstate="print">
            <a:lum bright="12000"/>
            <a:grayscl/>
          </a:blip>
          <a:srcRect/>
          <a:stretch>
            <a:fillRect/>
          </a:stretch>
        </p:blipFill>
        <p:spPr bwMode="auto">
          <a:xfrm>
            <a:off x="7884368" y="0"/>
            <a:ext cx="1068388" cy="938213"/>
          </a:xfrm>
          <a:prstGeom prst="rect">
            <a:avLst/>
          </a:prstGeom>
          <a:noFill/>
        </p:spPr>
      </p:pic>
      <p:sp>
        <p:nvSpPr>
          <p:cNvPr id="36870" name="Rectangle 6"/>
          <p:cNvSpPr>
            <a:spLocks noChangeArrowheads="1"/>
          </p:cNvSpPr>
          <p:nvPr/>
        </p:nvSpPr>
        <p:spPr bwMode="auto">
          <a:xfrm>
            <a:off x="179512" y="188640"/>
            <a:ext cx="79563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ZEBRA:  </a:t>
            </a:r>
          </a:p>
          <a:p>
            <a:pPr marL="0" marR="0" lvl="0" indent="0" algn="just" defTabSz="914400" rtl="0" eaLnBrk="1" fontAlgn="base" latinLnBrk="0" hangingPunct="1">
              <a:lnSpc>
                <a:spcPct val="100000"/>
              </a:lnSpc>
              <a:spcBef>
                <a:spcPct val="0"/>
              </a:spcBef>
              <a:spcAft>
                <a:spcPct val="0"/>
              </a:spcAft>
              <a:buClrTx/>
              <a:buSzTx/>
              <a:buFontTx/>
              <a:buNone/>
              <a:tabLst/>
            </a:pPr>
            <a:endParaRPr lang="tr-TR" b="1" dirty="0" smtClean="0">
              <a:solidFill>
                <a:srgbClr val="000000"/>
              </a:solidFill>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Anne zebra yavrusunu korumak için ölümü bile göze alır.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Bir saldırı olduğunda kendisini yavrusu ile saldırganlar arasında siper eder.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Yavrudan çok daha hızlı koşabildiği halde, özellikle yavrusundan daha yavaş koşar.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Böylece yırtıcı hayvanların onlara yetişmesi halinde yavru kurtulacak ve kendisi ölecektir.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Bu çok tehlikeli olayın sonunda anne zebranın hayatını kaybettiği de olur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Kendi hayatını ortaya koyarak yavrusunu koruyan zebraların bu davranışlarını evrim teorisinin hayali iddialarıyla açıklamak mümkün değildir. </a:t>
            </a:r>
            <a:endParaRPr kumimoji="0" lang="tr-TR" b="1"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love_26.jpg"/>
          <p:cNvPicPr>
            <a:picLocks noChangeAspect="1"/>
          </p:cNvPicPr>
          <p:nvPr/>
        </p:nvPicPr>
        <p:blipFill>
          <a:blip r:embed="rId3" cstate="print"/>
          <a:stretch>
            <a:fillRect/>
          </a:stretch>
        </p:blipFill>
        <p:spPr>
          <a:xfrm>
            <a:off x="5076056" y="4077072"/>
            <a:ext cx="2142108" cy="2544440"/>
          </a:xfrm>
          <a:prstGeom prst="rect">
            <a:avLst/>
          </a:prstGeom>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Resim 16"/>
          <p:cNvPicPr>
            <a:picLocks noChangeAspect="1" noChangeArrowheads="1"/>
          </p:cNvPicPr>
          <p:nvPr/>
        </p:nvPicPr>
        <p:blipFill>
          <a:blip r:embed="rId2" cstate="print"/>
          <a:srcRect/>
          <a:stretch>
            <a:fillRect/>
          </a:stretch>
        </p:blipFill>
        <p:spPr bwMode="auto">
          <a:xfrm>
            <a:off x="8316416" y="332656"/>
            <a:ext cx="615950" cy="806450"/>
          </a:xfrm>
          <a:prstGeom prst="rect">
            <a:avLst/>
          </a:prstGeom>
          <a:noFill/>
        </p:spPr>
      </p:pic>
      <p:pic>
        <p:nvPicPr>
          <p:cNvPr id="35842" name="Resim 15"/>
          <p:cNvPicPr>
            <a:picLocks noChangeAspect="1" noChangeArrowheads="1"/>
          </p:cNvPicPr>
          <p:nvPr/>
        </p:nvPicPr>
        <p:blipFill>
          <a:blip r:embed="rId3" cstate="print">
            <a:lum bright="6000"/>
            <a:grayscl/>
          </a:blip>
          <a:srcRect/>
          <a:stretch>
            <a:fillRect/>
          </a:stretch>
        </p:blipFill>
        <p:spPr bwMode="auto">
          <a:xfrm>
            <a:off x="179512" y="4509120"/>
            <a:ext cx="685800" cy="657225"/>
          </a:xfrm>
          <a:prstGeom prst="rect">
            <a:avLst/>
          </a:prstGeom>
          <a:noFill/>
        </p:spPr>
      </p:pic>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844" name="Rectangle 4"/>
          <p:cNvSpPr>
            <a:spLocks noChangeArrowheads="1"/>
          </p:cNvSpPr>
          <p:nvPr/>
        </p:nvSpPr>
        <p:spPr bwMode="auto">
          <a:xfrm>
            <a:off x="395536" y="188640"/>
            <a:ext cx="820891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PENGUEN</a:t>
            </a:r>
          </a:p>
          <a:p>
            <a:pPr marL="0" marR="0" lvl="0" indent="0" algn="l" defTabSz="914400" rtl="0" eaLnBrk="1" fontAlgn="base" latinLnBrk="0" hangingPunct="1">
              <a:lnSpc>
                <a:spcPct val="100000"/>
              </a:lnSpc>
              <a:spcBef>
                <a:spcPct val="0"/>
              </a:spcBef>
              <a:spcAft>
                <a:spcPct val="0"/>
              </a:spcAft>
              <a:buClrTx/>
              <a:buSzTx/>
              <a:buFontTx/>
              <a:buNone/>
              <a:tabLst/>
            </a:pPr>
            <a:endParaRPr lang="tr-TR" sz="2000" dirty="0" smtClean="0">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Kuzey kutbunun sevimli hayvanları olan penguenler, her yıl mart sonlarında üreme yerlerine gelirler.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Dişi penguen tek bir yumurta yumurtlar ve rızık aramaya gider. Bundan sonra baba penguen,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Allah’ın verdiği şefkat şevki ve lezzetiyle temmuz ortasına kadar süren -300 C’ye varan soğuklarda ve hızı 120 km/saati bulan rüzgarlarda hiçbir şey yemeden o yumurtaya sâhib çıkar onu himâye eder.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Bu 4 aylık sürenin sonunda erkek penguen açlıktan ağırlığının yarısını kaybeder. Dişinin geri dönmesinden sonra yavrulara nöbetleşe bakarlar.</a:t>
            </a:r>
            <a:endParaRPr kumimoji="0" lang="tr-TR"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Resim" descr="1401-yaw.jpg"/>
          <p:cNvPicPr>
            <a:picLocks noChangeAspect="1"/>
          </p:cNvPicPr>
          <p:nvPr/>
        </p:nvPicPr>
        <p:blipFill>
          <a:blip r:embed="rId4" cstate="print"/>
          <a:stretch>
            <a:fillRect/>
          </a:stretch>
        </p:blipFill>
        <p:spPr>
          <a:xfrm>
            <a:off x="2915816" y="4149080"/>
            <a:ext cx="3765510" cy="2353444"/>
          </a:xfrm>
          <a:prstGeom prst="rect">
            <a:avLst/>
          </a:prstGeom>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547_1297590950285317_6880052185181563091_o.jpg"/>
          <p:cNvPicPr>
            <a:picLocks noChangeAspect="1"/>
          </p:cNvPicPr>
          <p:nvPr/>
        </p:nvPicPr>
        <p:blipFill>
          <a:blip r:embed="rId2" cstate="print"/>
          <a:stretch>
            <a:fillRect/>
          </a:stretch>
        </p:blipFill>
        <p:spPr>
          <a:xfrm>
            <a:off x="1137284" y="0"/>
            <a:ext cx="7395156" cy="63341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585267_1297591276951951_1755464912086380896_o.jpg"/>
          <p:cNvPicPr>
            <a:picLocks noChangeAspect="1"/>
          </p:cNvPicPr>
          <p:nvPr/>
        </p:nvPicPr>
        <p:blipFill>
          <a:blip r:embed="rId2" cstate="print"/>
          <a:stretch>
            <a:fillRect/>
          </a:stretch>
        </p:blipFill>
        <p:spPr>
          <a:xfrm>
            <a:off x="1043608" y="0"/>
            <a:ext cx="8100392" cy="6858000"/>
          </a:xfrm>
          <a:prstGeom prst="rect">
            <a:avLst/>
          </a:prstGeom>
        </p:spPr>
      </p:pic>
    </p:spTree>
  </p:cSld>
  <p:clrMapOvr>
    <a:masterClrMapping/>
  </p:clrMapOvr>
  <p:transition spd="slow">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love_01.jpg"/>
          <p:cNvPicPr>
            <a:picLocks noChangeAspect="1"/>
          </p:cNvPicPr>
          <p:nvPr/>
        </p:nvPicPr>
        <p:blipFill>
          <a:blip r:embed="rId2" cstate="print"/>
          <a:stretch>
            <a:fillRect/>
          </a:stretch>
        </p:blipFill>
        <p:spPr>
          <a:xfrm>
            <a:off x="179512" y="1628800"/>
            <a:ext cx="2033016" cy="3657600"/>
          </a:xfrm>
          <a:prstGeom prst="rect">
            <a:avLst/>
          </a:prstGeom>
        </p:spPr>
      </p:pic>
      <p:pic>
        <p:nvPicPr>
          <p:cNvPr id="5" name="4 Resim" descr="love_02.jpg"/>
          <p:cNvPicPr>
            <a:picLocks noChangeAspect="1"/>
          </p:cNvPicPr>
          <p:nvPr/>
        </p:nvPicPr>
        <p:blipFill>
          <a:blip r:embed="rId3" cstate="print"/>
          <a:stretch>
            <a:fillRect/>
          </a:stretch>
        </p:blipFill>
        <p:spPr>
          <a:xfrm>
            <a:off x="2627784" y="2636912"/>
            <a:ext cx="3044952" cy="3931920"/>
          </a:xfrm>
          <a:prstGeom prst="rect">
            <a:avLst/>
          </a:prstGeom>
        </p:spPr>
      </p:pic>
      <p:pic>
        <p:nvPicPr>
          <p:cNvPr id="6" name="5 Resim" descr="love_07.jpg"/>
          <p:cNvPicPr>
            <a:picLocks noChangeAspect="1"/>
          </p:cNvPicPr>
          <p:nvPr/>
        </p:nvPicPr>
        <p:blipFill>
          <a:blip r:embed="rId4" cstate="print"/>
          <a:stretch>
            <a:fillRect/>
          </a:stretch>
        </p:blipFill>
        <p:spPr>
          <a:xfrm>
            <a:off x="6009517" y="908720"/>
            <a:ext cx="3134483" cy="2348879"/>
          </a:xfrm>
          <a:prstGeom prst="rect">
            <a:avLst/>
          </a:prstGeom>
        </p:spPr>
      </p:pic>
      <p:sp>
        <p:nvSpPr>
          <p:cNvPr id="7" name="6 Metin kutusu"/>
          <p:cNvSpPr txBox="1"/>
          <p:nvPr/>
        </p:nvSpPr>
        <p:spPr>
          <a:xfrm>
            <a:off x="215008" y="188640"/>
            <a:ext cx="8928992" cy="523220"/>
          </a:xfrm>
          <a:prstGeom prst="rect">
            <a:avLst/>
          </a:prstGeom>
          <a:noFill/>
        </p:spPr>
        <p:txBody>
          <a:bodyPr wrap="square" rtlCol="0">
            <a:spAutoFit/>
          </a:bodyPr>
          <a:lstStyle/>
          <a:p>
            <a:r>
              <a:rPr lang="tr-TR" sz="2800" b="1" i="1" u="sng" dirty="0" smtClean="0">
                <a:solidFill>
                  <a:srgbClr val="FF0000"/>
                </a:solidFill>
              </a:rPr>
              <a:t>FAZLA SÖZE GEREK YOK RESİMLER HER ŞEYİ ANLATIYOR…..</a:t>
            </a:r>
            <a:endParaRPr lang="tr-TR" sz="2800" b="1" i="1" u="sng"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love_23.jpg"/>
          <p:cNvPicPr>
            <a:picLocks noChangeAspect="1"/>
          </p:cNvPicPr>
          <p:nvPr/>
        </p:nvPicPr>
        <p:blipFill>
          <a:blip r:embed="rId2" cstate="print"/>
          <a:stretch>
            <a:fillRect/>
          </a:stretch>
        </p:blipFill>
        <p:spPr>
          <a:xfrm>
            <a:off x="467544" y="620688"/>
            <a:ext cx="2657872" cy="1993404"/>
          </a:xfrm>
          <a:prstGeom prst="rect">
            <a:avLst/>
          </a:prstGeom>
        </p:spPr>
      </p:pic>
      <p:pic>
        <p:nvPicPr>
          <p:cNvPr id="5" name="4 Resim" descr="love_18.jpg"/>
          <p:cNvPicPr>
            <a:picLocks noChangeAspect="1"/>
          </p:cNvPicPr>
          <p:nvPr/>
        </p:nvPicPr>
        <p:blipFill>
          <a:blip r:embed="rId3" cstate="print"/>
          <a:stretch>
            <a:fillRect/>
          </a:stretch>
        </p:blipFill>
        <p:spPr>
          <a:xfrm>
            <a:off x="5292080" y="548680"/>
            <a:ext cx="3374725" cy="5805264"/>
          </a:xfrm>
          <a:prstGeom prst="rect">
            <a:avLst/>
          </a:prstGeom>
        </p:spPr>
      </p:pic>
      <p:pic>
        <p:nvPicPr>
          <p:cNvPr id="6" name="5 Resim" descr="love_14.jpg"/>
          <p:cNvPicPr>
            <a:picLocks noChangeAspect="1"/>
          </p:cNvPicPr>
          <p:nvPr/>
        </p:nvPicPr>
        <p:blipFill>
          <a:blip r:embed="rId4" cstate="print"/>
          <a:stretch>
            <a:fillRect/>
          </a:stretch>
        </p:blipFill>
        <p:spPr>
          <a:xfrm>
            <a:off x="1043608" y="3140968"/>
            <a:ext cx="3657600" cy="2734056"/>
          </a:xfrm>
          <a:prstGeom prst="rect">
            <a:avLst/>
          </a:prstGeom>
        </p:spPr>
      </p:pic>
    </p:spTree>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523_1297591730285239_3947287299633228092_o.jpg"/>
          <p:cNvPicPr>
            <a:picLocks noChangeAspect="1"/>
          </p:cNvPicPr>
          <p:nvPr/>
        </p:nvPicPr>
        <p:blipFill>
          <a:blip r:embed="rId2" cstate="print"/>
          <a:stretch>
            <a:fillRect/>
          </a:stretch>
        </p:blipFill>
        <p:spPr>
          <a:xfrm>
            <a:off x="971600" y="0"/>
            <a:ext cx="8172400" cy="685800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4669_1297592873618458_2364018447235027380_o.jpg"/>
          <p:cNvPicPr>
            <a:picLocks noChangeAspect="1"/>
          </p:cNvPicPr>
          <p:nvPr/>
        </p:nvPicPr>
        <p:blipFill>
          <a:blip r:embed="rId2" cstate="print"/>
          <a:stretch>
            <a:fillRect/>
          </a:stretch>
        </p:blipFill>
        <p:spPr>
          <a:xfrm>
            <a:off x="971600" y="0"/>
            <a:ext cx="7032257" cy="6858000"/>
          </a:xfrm>
          <a:prstGeom prst="rect">
            <a:avLst/>
          </a:prstGeom>
        </p:spPr>
      </p:pic>
    </p:spTree>
  </p:cSld>
  <p:clrMapOvr>
    <a:masterClrMapping/>
  </p:clrMapOvr>
  <p:transition spd="slow">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26545_1297591386951940_1551813944440598489_o.jpg"/>
          <p:cNvPicPr>
            <a:picLocks noChangeAspect="1"/>
          </p:cNvPicPr>
          <p:nvPr/>
        </p:nvPicPr>
        <p:blipFill>
          <a:blip r:embed="rId2" cstate="print"/>
          <a:stretch>
            <a:fillRect/>
          </a:stretch>
        </p:blipFill>
        <p:spPr>
          <a:xfrm>
            <a:off x="1043609" y="0"/>
            <a:ext cx="8100392" cy="6858000"/>
          </a:xfrm>
          <a:prstGeom prst="rect">
            <a:avLst/>
          </a:prstGeom>
        </p:spPr>
      </p:pic>
    </p:spTree>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475_1297590890285323_6383768867002455495_o.jpg"/>
          <p:cNvPicPr>
            <a:picLocks noChangeAspect="1"/>
          </p:cNvPicPr>
          <p:nvPr/>
        </p:nvPicPr>
        <p:blipFill>
          <a:blip r:embed="rId2" cstate="print"/>
          <a:stretch>
            <a:fillRect/>
          </a:stretch>
        </p:blipFill>
        <p:spPr>
          <a:xfrm>
            <a:off x="1043608" y="0"/>
            <a:ext cx="8100392"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ŞEFKAT VE MERHAMETLE İLGİLİ KISA KISA….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KANUNİ SULTAN SÜLEYMAN VE KARINCA</a:t>
            </a:r>
            <a:endParaRPr kumimoji="0" lang="tr-TR"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9" name="Rectangle 3"/>
          <p:cNvSpPr>
            <a:spLocks noChangeArrowheads="1"/>
          </p:cNvSpPr>
          <p:nvPr/>
        </p:nvSpPr>
        <p:spPr bwMode="auto">
          <a:xfrm>
            <a:off x="0" y="980728"/>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İstanbul’ da güneşli bir sabahtı.Topkapı Sarayı’nın avlusunda bulunan has odanın kapısı açıldı. Başında görkemli bir kavuk taşıyan, uzun boylu genç, ağır adımlarla bahçeye doğru ilerledi. Bu genç bütün dünyaya hükmeden Osmanlı Devleti’nin kudretli hükümdarı Kanuni Sultan Süleyman’dı. 	Kanuni işinden vakit bulduğu zamanlarda hava almak için arka bahçeye çıkar, ağaçları denizin maviliğini seyrederdi. Ağaçlardan birkaç tanesinin yapraklarının buruşmuş olduğunu gördü. Aklına hemen bu ağaçları ilaçlatmak geldi. Fakat birden durakladı. Ağaçlarda karıncalar vardı. Karıncalar da can taşıyordu. Onlara zarar vermek doğru muydu? Bir türlü işin içinden çıkamayan Kanuni, meseleyi çözmek için hocası Ebusuud Efendiyi aradı. Hocası odasında yoktu. Hemen oracıkta bulunan bir kağıt parçasına kafasını kurcalayan soruyu yazdı ve hocasının rahlesinin üzerine bırakarak oradan ayrıldı.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Hocası odasına geldiğinde kağıdı görmüştü. Yazıyı okuduktan sonra hocası da Kanuni’ye bir not yazdı. 	Kanuni Sultan Süleyman, yeniden hocasının odasına uğradı. Hocası odada yoktu. Rahlenin üzerine bıraktığı kağıt parçasına yazılmış notu gördü. Merakla yazıya doğru eğildi. Okuduktan sonra tebessüm etti. Kağıdın üst kısmında Kanuni’nin hocasına yazdığı soru vardı. Merhametli sultan hocasına şöyle diyordu</a:t>
            </a:r>
            <a:r>
              <a:rPr kumimoji="0" lang="tr-TR" sz="16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Meyve ağaçlarını sarınca karınca</a:t>
            </a: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tr-TR" sz="16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Günah var mı  karıncayı kırınca?”</a:t>
            </a:r>
            <a:endParaRPr kumimoji="0" lang="tr-TR"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Hocası Ebussuud Efendi ise sorunun altına şu cümleleri eklemişti.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tr-TR" sz="16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Yarın Hakk’ ın Divanına varınca, 		</a:t>
            </a:r>
            <a:endParaRPr kumimoji="0" lang="tr-TR"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Süleyman.’dan hakkın alır karınca!”</a:t>
            </a:r>
            <a:endParaRPr kumimoji="0" lang="tr-TR"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5160963" algn="l"/>
              </a:tabLst>
            </a:pPr>
            <a:r>
              <a:rPr kumimoji="0" lang="tr-T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Evet, merhametimiz o kadar büyük olmalı ki, bir küçücük karınca bile bunun dışında kalmamalı. İşte bu ahlak ile ahlaklanan Kanuni Sultan Süleyman, bir karınca karşısında duraklamış ve onu incitmekten çekinmiştir.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9c0484ac88056a0b185a9fa1abcfe3c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3298099_1097866820287312_489351174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ges (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7108cca43fbf96919e381eec2f8e1b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49621_1302970869747325_44624642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108_1304376309606781_496768480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49551_1302968179747594_1577856045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404664"/>
            <a:ext cx="7128792" cy="738664"/>
          </a:xfrm>
          <a:prstGeom prst="rect">
            <a:avLst/>
          </a:prstGeom>
          <a:noFill/>
        </p:spPr>
        <p:txBody>
          <a:bodyPr wrap="square" rtlCol="0">
            <a:spAutoFit/>
          </a:bodyPr>
          <a:lstStyle/>
          <a:p>
            <a:r>
              <a:rPr lang="tr-TR" sz="2400" b="1" i="1" u="sng" dirty="0" smtClean="0"/>
              <a:t>KISA KISA….</a:t>
            </a:r>
          </a:p>
          <a:p>
            <a:endParaRPr lang="tr-TR" b="1" i="1" u="sng" dirty="0"/>
          </a:p>
        </p:txBody>
      </p:sp>
      <p:sp>
        <p:nvSpPr>
          <p:cNvPr id="5" name="4 Metin kutusu"/>
          <p:cNvSpPr txBox="1"/>
          <p:nvPr/>
        </p:nvSpPr>
        <p:spPr>
          <a:xfrm>
            <a:off x="251520" y="1196753"/>
            <a:ext cx="8136904" cy="2585323"/>
          </a:xfrm>
          <a:prstGeom prst="rect">
            <a:avLst/>
          </a:prstGeom>
          <a:noFill/>
        </p:spPr>
        <p:txBody>
          <a:bodyPr wrap="square" rtlCol="0">
            <a:spAutoFit/>
          </a:bodyPr>
          <a:lstStyle/>
          <a:p>
            <a:r>
              <a:rPr lang="tr-TR" b="1" dirty="0" smtClean="0">
                <a:solidFill>
                  <a:srgbClr val="FF0000"/>
                </a:solidFill>
              </a:rPr>
              <a:t>Merhamet Nedir ?</a:t>
            </a: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b="1" dirty="0" smtClean="0">
              <a:solidFill>
                <a:srgbClr val="FF0000"/>
              </a:solidFill>
            </a:endParaRPr>
          </a:p>
          <a:p>
            <a:endParaRPr lang="tr-TR" b="1" dirty="0">
              <a:solidFill>
                <a:srgbClr val="FF0000"/>
              </a:solidFill>
            </a:endParaRPr>
          </a:p>
        </p:txBody>
      </p:sp>
      <p:sp>
        <p:nvSpPr>
          <p:cNvPr id="6" name="5 Metin kutusu"/>
          <p:cNvSpPr txBox="1"/>
          <p:nvPr/>
        </p:nvSpPr>
        <p:spPr>
          <a:xfrm>
            <a:off x="251520" y="1700808"/>
            <a:ext cx="8640960" cy="646331"/>
          </a:xfrm>
          <a:prstGeom prst="rect">
            <a:avLst/>
          </a:prstGeom>
          <a:noFill/>
        </p:spPr>
        <p:txBody>
          <a:bodyPr wrap="square" rtlCol="0">
            <a:spAutoFit/>
          </a:bodyPr>
          <a:lstStyle/>
          <a:p>
            <a:r>
              <a:rPr lang="tr-TR" b="1" i="1" dirty="0" smtClean="0"/>
              <a:t>Bir kimsenin veya bir başka canlının karşılaştığı kötü durumdan dolayı duyulan üzüntü, acıma.</a:t>
            </a:r>
            <a:endParaRPr lang="tr-TR" b="1" i="1" dirty="0"/>
          </a:p>
        </p:txBody>
      </p:sp>
      <p:pic>
        <p:nvPicPr>
          <p:cNvPr id="7" name="6 Resim" descr="CHhsy3OVEAEOiJE.jpg"/>
          <p:cNvPicPr>
            <a:picLocks noChangeAspect="1"/>
          </p:cNvPicPr>
          <p:nvPr/>
        </p:nvPicPr>
        <p:blipFill>
          <a:blip r:embed="rId2" cstate="print"/>
          <a:stretch>
            <a:fillRect/>
          </a:stretch>
        </p:blipFill>
        <p:spPr>
          <a:xfrm>
            <a:off x="5364088" y="2132856"/>
            <a:ext cx="3475594" cy="3214489"/>
          </a:xfrm>
          <a:prstGeom prst="rect">
            <a:avLst/>
          </a:prstGeom>
        </p:spPr>
      </p:pic>
      <p:sp>
        <p:nvSpPr>
          <p:cNvPr id="8" name="7 Metin kutusu"/>
          <p:cNvSpPr txBox="1"/>
          <p:nvPr/>
        </p:nvSpPr>
        <p:spPr>
          <a:xfrm>
            <a:off x="323528" y="2636912"/>
            <a:ext cx="4464496" cy="369332"/>
          </a:xfrm>
          <a:prstGeom prst="rect">
            <a:avLst/>
          </a:prstGeom>
          <a:noFill/>
        </p:spPr>
        <p:txBody>
          <a:bodyPr wrap="square" rtlCol="0">
            <a:spAutoFit/>
          </a:bodyPr>
          <a:lstStyle/>
          <a:p>
            <a:r>
              <a:rPr lang="tr-TR" b="1" dirty="0" smtClean="0">
                <a:solidFill>
                  <a:srgbClr val="FF0000"/>
                </a:solidFill>
              </a:rPr>
              <a:t>Şefkat Nedir ?</a:t>
            </a:r>
            <a:endParaRPr lang="tr-TR" b="1" dirty="0">
              <a:solidFill>
                <a:srgbClr val="FF0000"/>
              </a:solidFill>
            </a:endParaRPr>
          </a:p>
        </p:txBody>
      </p:sp>
      <p:sp>
        <p:nvSpPr>
          <p:cNvPr id="9" name="8 Metin kutusu"/>
          <p:cNvSpPr txBox="1"/>
          <p:nvPr/>
        </p:nvSpPr>
        <p:spPr>
          <a:xfrm>
            <a:off x="179512" y="3212976"/>
            <a:ext cx="4968552" cy="369332"/>
          </a:xfrm>
          <a:prstGeom prst="rect">
            <a:avLst/>
          </a:prstGeom>
          <a:noFill/>
        </p:spPr>
        <p:txBody>
          <a:bodyPr wrap="square" rtlCol="0">
            <a:spAutoFit/>
          </a:bodyPr>
          <a:lstStyle/>
          <a:p>
            <a:r>
              <a:rPr lang="tr-TR" b="1" i="1" dirty="0" smtClean="0"/>
              <a:t>Acıyarak ve koruyarak sevme, sevecenlik.</a:t>
            </a:r>
            <a:endParaRPr lang="tr-TR" b="1" dirty="0"/>
          </a:p>
        </p:txBody>
      </p:sp>
      <p:pic>
        <p:nvPicPr>
          <p:cNvPr id="10" name="9 Resim" descr="307302_481867968544683_1652212166_n.jpg"/>
          <p:cNvPicPr>
            <a:picLocks noChangeAspect="1"/>
          </p:cNvPicPr>
          <p:nvPr/>
        </p:nvPicPr>
        <p:blipFill>
          <a:blip r:embed="rId3" cstate="print"/>
          <a:stretch>
            <a:fillRect/>
          </a:stretch>
        </p:blipFill>
        <p:spPr>
          <a:xfrm>
            <a:off x="395536" y="3717032"/>
            <a:ext cx="3888432" cy="2682627"/>
          </a:xfrm>
          <a:prstGeom prst="rect">
            <a:avLst/>
          </a:prstGeom>
        </p:spPr>
      </p:pic>
    </p:spTree>
  </p:cSld>
  <p:clrMapOvr>
    <a:masterClrMapping/>
  </p:clrMapOvr>
  <p:transition spd="med">
    <p:checke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309_1304376362940109_1948860378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320_1304376202940125_393447146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31061_1302968203080925_585139871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31365_1303660316345047_285461232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49482_1303660246345054_785725053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82645_1303660346345044_253938006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027_1302968586414220_1784123713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327_1302968239747588_666918293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82669_1302968696414209_907050381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82529_1302968326414246_773775478_n.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5626510_1297592570285155_500974611452002564_o.jpg"/>
          <p:cNvPicPr>
            <a:picLocks noGrp="1" noChangeAspect="1"/>
          </p:cNvPicPr>
          <p:nvPr>
            <p:ph idx="1"/>
          </p:nvPr>
        </p:nvPicPr>
        <p:blipFill>
          <a:blip r:embed="rId2" cstate="print"/>
          <a:stretch>
            <a:fillRect/>
          </a:stretch>
        </p:blipFill>
        <p:spPr>
          <a:xfrm>
            <a:off x="1043608" y="0"/>
            <a:ext cx="8100392" cy="6858000"/>
          </a:xfrm>
        </p:spPr>
      </p:pic>
    </p:spTree>
  </p:cSld>
  <p:clrMapOvr>
    <a:masterClrMapping/>
  </p:clrMapOvr>
  <p:transition spd="slow">
    <p:wheel spokes="8"/>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00961_1303660276345051_1040979965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15749845_1302968286414250_1597425734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328144_1302968229747589_422517854_n.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15731354_1302968249747587_1722825602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644838_1302968559747556_414710050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001_1302968313080914_748549299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49554_1302968456414233_1236086937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49471_1303660376345041_428669651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31089_1302968676414211_697284212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31294_1302968439747568_1385345537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 xmlns:p14="http://schemas.microsoft.com/office/powerpoint/2010/main" val="4066547108"/>
              </p:ext>
            </p:extLst>
          </p:nvPr>
        </p:nvGraphicFramePr>
        <p:xfrm>
          <a:off x="1115616" y="188640"/>
          <a:ext cx="6984776" cy="6400800"/>
        </p:xfrm>
        <a:graphic>
          <a:graphicData uri="http://schemas.openxmlformats.org/drawingml/2006/table">
            <a:tbl>
              <a:tblPr/>
              <a:tblGrid>
                <a:gridCol w="3222854"/>
                <a:gridCol w="3761922"/>
              </a:tblGrid>
              <a:tr h="390901">
                <a:tc gridSpan="2">
                  <a:txBody>
                    <a:bodyPr/>
                    <a:lstStyle/>
                    <a:p>
                      <a:pPr algn="ctr">
                        <a:spcAft>
                          <a:spcPts val="0"/>
                        </a:spcAft>
                      </a:pPr>
                      <a:r>
                        <a:rPr lang="tr-TR" sz="2000" b="1" dirty="0">
                          <a:latin typeface="Comic Sans MS"/>
                          <a:ea typeface="Times New Roman"/>
                          <a:cs typeface="Times New Roman"/>
                        </a:rPr>
                        <a:t>ŞEFKATli VE MERHAMETLİ İNSAN</a:t>
                      </a:r>
                      <a:r>
                        <a:rPr lang="tr-TR" sz="2000" b="1" dirty="0" smtClean="0">
                          <a:latin typeface="Comic Sans MS"/>
                          <a:ea typeface="Times New Roman"/>
                          <a:cs typeface="Times New Roman"/>
                        </a:rPr>
                        <a:t>….</a:t>
                      </a:r>
                    </a:p>
                    <a:p>
                      <a:pPr algn="ctr">
                        <a:spcAft>
                          <a:spcPts val="0"/>
                        </a:spcAft>
                      </a:pPr>
                      <a:endParaRPr lang="tr-TR" sz="20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hMerge="1">
                  <a:txBody>
                    <a:bodyPr/>
                    <a:lstStyle/>
                    <a:p>
                      <a:endParaRPr lang="tr-TR"/>
                    </a:p>
                  </a:txBody>
                  <a:tcPr/>
                </a:tc>
              </a:tr>
              <a:tr h="5081707">
                <a:tc>
                  <a:txBody>
                    <a:bodyPr/>
                    <a:lstStyle/>
                    <a:p>
                      <a:pPr>
                        <a:spcAft>
                          <a:spcPts val="0"/>
                        </a:spcAft>
                      </a:pPr>
                      <a:r>
                        <a:rPr lang="tr-TR" sz="2000" b="1" dirty="0">
                          <a:latin typeface="Comic Sans MS"/>
                          <a:ea typeface="Times New Roman"/>
                          <a:cs typeface="Times New Roman"/>
                        </a:rPr>
                        <a:t>Yardım severdir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Alçak gönüllüdür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Hoşgörülüdür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Saygılıdır.</a:t>
                      </a:r>
                      <a:endParaRPr lang="tr-TR" sz="2000" dirty="0">
                        <a:latin typeface="Times New Roman"/>
                        <a:ea typeface="Times New Roman"/>
                        <a:cs typeface="Times New Roman"/>
                      </a:endParaRPr>
                    </a:p>
                    <a:p>
                      <a:pPr>
                        <a:spcAft>
                          <a:spcPts val="0"/>
                        </a:spcAft>
                      </a:pPr>
                      <a:endParaRPr lang="tr-TR" sz="2000" b="1" dirty="0" smtClean="0">
                        <a:latin typeface="Comic Sans MS"/>
                        <a:ea typeface="Times New Roman"/>
                        <a:cs typeface="Times New Roman"/>
                      </a:endParaRPr>
                    </a:p>
                    <a:p>
                      <a:pPr>
                        <a:spcAft>
                          <a:spcPts val="0"/>
                        </a:spcAft>
                      </a:pPr>
                      <a:r>
                        <a:rPr lang="tr-TR" sz="2000" b="1" dirty="0" smtClean="0">
                          <a:latin typeface="Comic Sans MS"/>
                          <a:ea typeface="Times New Roman"/>
                          <a:cs typeface="Times New Roman"/>
                        </a:rPr>
                        <a:t>Sadaka </a:t>
                      </a:r>
                      <a:r>
                        <a:rPr lang="tr-TR" sz="2000" b="1" dirty="0">
                          <a:latin typeface="Comic Sans MS"/>
                          <a:ea typeface="Times New Roman"/>
                          <a:cs typeface="Times New Roman"/>
                        </a:rPr>
                        <a:t>verir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Destek olur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Katkıda bulunur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Empatik yaklaşır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Güler yüzlüdür</a:t>
                      </a:r>
                      <a:r>
                        <a:rPr lang="tr-TR" sz="2000" b="1" dirty="0" smtClean="0">
                          <a:latin typeface="Comic Sans MS"/>
                          <a:ea typeface="Times New Roman"/>
                          <a:cs typeface="Times New Roman"/>
                        </a:rPr>
                        <a:t>.</a:t>
                      </a:r>
                    </a:p>
                    <a:p>
                      <a:pPr>
                        <a:spcAft>
                          <a:spcPts val="0"/>
                        </a:spcAft>
                      </a:pPr>
                      <a:endParaRPr lang="tr-TR" sz="2000" dirty="0">
                        <a:latin typeface="Times New Roman"/>
                        <a:ea typeface="Times New Roman"/>
                        <a:cs typeface="Times New Roman"/>
                      </a:endParaRPr>
                    </a:p>
                    <a:p>
                      <a:pPr>
                        <a:spcAft>
                          <a:spcPts val="0"/>
                        </a:spcAft>
                      </a:pPr>
                      <a:r>
                        <a:rPr lang="tr-TR" sz="2000" b="1" dirty="0">
                          <a:latin typeface="Comic Sans MS"/>
                          <a:ea typeface="Times New Roman"/>
                          <a:cs typeface="Times New Roman"/>
                        </a:rPr>
                        <a:t>Sabırlıdır.</a:t>
                      </a:r>
                      <a:endParaRPr lang="tr-TR" sz="20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spcAft>
                          <a:spcPts val="0"/>
                        </a:spcAft>
                      </a:pPr>
                      <a:r>
                        <a:rPr lang="tr-TR" sz="2000" dirty="0" smtClean="0">
                          <a:latin typeface="Comic Sans MS"/>
                          <a:ea typeface="Times New Roman"/>
                          <a:cs typeface="Times New Roman"/>
                        </a:rPr>
                        <a:t>Bencillikten</a:t>
                      </a:r>
                    </a:p>
                    <a:p>
                      <a:pPr>
                        <a:spcAft>
                          <a:spcPts val="0"/>
                        </a:spcAft>
                      </a:pPr>
                      <a:endParaRPr lang="tr-TR" sz="2000" dirty="0">
                        <a:latin typeface="Times New Roman"/>
                        <a:ea typeface="Times New Roman"/>
                        <a:cs typeface="Times New Roman"/>
                      </a:endParaRPr>
                    </a:p>
                    <a:p>
                      <a:pPr>
                        <a:spcAft>
                          <a:spcPts val="0"/>
                        </a:spcAft>
                      </a:pPr>
                      <a:r>
                        <a:rPr lang="tr-TR" sz="2000" dirty="0" smtClean="0">
                          <a:latin typeface="Comic Sans MS"/>
                          <a:ea typeface="Times New Roman"/>
                          <a:cs typeface="Times New Roman"/>
                        </a:rPr>
                        <a:t>Çıkarcılıktan</a:t>
                      </a:r>
                    </a:p>
                    <a:p>
                      <a:pPr>
                        <a:spcAft>
                          <a:spcPts val="0"/>
                        </a:spcAft>
                      </a:pPr>
                      <a:endParaRPr lang="tr-TR" sz="2000" dirty="0">
                        <a:latin typeface="Times New Roman"/>
                        <a:ea typeface="Times New Roman"/>
                        <a:cs typeface="Times New Roman"/>
                      </a:endParaRPr>
                    </a:p>
                    <a:p>
                      <a:pPr>
                        <a:spcAft>
                          <a:spcPts val="0"/>
                        </a:spcAft>
                      </a:pPr>
                      <a:r>
                        <a:rPr lang="tr-TR" sz="2000" dirty="0" smtClean="0">
                          <a:latin typeface="Comic Sans MS"/>
                          <a:ea typeface="Times New Roman"/>
                          <a:cs typeface="Times New Roman"/>
                        </a:rPr>
                        <a:t>Kibirden</a:t>
                      </a:r>
                    </a:p>
                    <a:p>
                      <a:pPr>
                        <a:spcAft>
                          <a:spcPts val="0"/>
                        </a:spcAft>
                      </a:pPr>
                      <a:endParaRPr lang="tr-TR" sz="2000" dirty="0">
                        <a:latin typeface="Times New Roman"/>
                        <a:ea typeface="Times New Roman"/>
                        <a:cs typeface="Times New Roman"/>
                      </a:endParaRPr>
                    </a:p>
                    <a:p>
                      <a:pPr>
                        <a:spcAft>
                          <a:spcPts val="0"/>
                        </a:spcAft>
                      </a:pPr>
                      <a:r>
                        <a:rPr lang="tr-TR" sz="2000" dirty="0" smtClean="0">
                          <a:latin typeface="Comic Sans MS"/>
                          <a:ea typeface="Times New Roman"/>
                          <a:cs typeface="Times New Roman"/>
                        </a:rPr>
                        <a:t>Nankörlükten</a:t>
                      </a:r>
                    </a:p>
                    <a:p>
                      <a:pPr>
                        <a:spcAft>
                          <a:spcPts val="0"/>
                        </a:spcAft>
                      </a:pPr>
                      <a:endParaRPr lang="tr-TR" sz="2000" dirty="0">
                        <a:latin typeface="Times New Roman"/>
                        <a:ea typeface="Times New Roman"/>
                        <a:cs typeface="Times New Roman"/>
                      </a:endParaRPr>
                    </a:p>
                    <a:p>
                      <a:pPr>
                        <a:spcAft>
                          <a:spcPts val="0"/>
                        </a:spcAft>
                      </a:pPr>
                      <a:r>
                        <a:rPr lang="tr-TR" sz="2000" dirty="0" smtClean="0">
                          <a:latin typeface="Comic Sans MS"/>
                          <a:ea typeface="Times New Roman"/>
                          <a:cs typeface="Times New Roman"/>
                        </a:rPr>
                        <a:t>Cimrilikten</a:t>
                      </a:r>
                    </a:p>
                    <a:p>
                      <a:pPr>
                        <a:spcAft>
                          <a:spcPts val="0"/>
                        </a:spcAft>
                      </a:pPr>
                      <a:endParaRPr lang="tr-TR" sz="2000" dirty="0">
                        <a:latin typeface="Times New Roman"/>
                        <a:ea typeface="Times New Roman"/>
                        <a:cs typeface="Times New Roman"/>
                      </a:endParaRPr>
                    </a:p>
                    <a:p>
                      <a:pPr>
                        <a:spcAft>
                          <a:spcPts val="0"/>
                        </a:spcAft>
                      </a:pPr>
                      <a:r>
                        <a:rPr lang="tr-TR" sz="2000" dirty="0">
                          <a:latin typeface="Comic Sans MS"/>
                          <a:ea typeface="Times New Roman"/>
                          <a:cs typeface="Times New Roman"/>
                        </a:rPr>
                        <a:t>Vurdum duymazlıktan </a:t>
                      </a:r>
                      <a:endParaRPr lang="tr-TR" sz="2000" dirty="0" smtClean="0">
                        <a:latin typeface="Comic Sans MS"/>
                        <a:ea typeface="Times New Roman"/>
                        <a:cs typeface="Times New Roman"/>
                      </a:endParaRPr>
                    </a:p>
                    <a:p>
                      <a:pPr>
                        <a:spcAft>
                          <a:spcPts val="0"/>
                        </a:spcAft>
                      </a:pPr>
                      <a:endParaRPr lang="tr-TR" sz="2000" dirty="0">
                        <a:latin typeface="Times New Roman"/>
                        <a:ea typeface="Times New Roman"/>
                        <a:cs typeface="Times New Roman"/>
                      </a:endParaRPr>
                    </a:p>
                    <a:p>
                      <a:pPr>
                        <a:spcAft>
                          <a:spcPts val="0"/>
                        </a:spcAft>
                      </a:pPr>
                      <a:r>
                        <a:rPr lang="tr-TR" sz="2000" dirty="0">
                          <a:latin typeface="Comic Sans MS"/>
                          <a:ea typeface="Times New Roman"/>
                          <a:cs typeface="Times New Roman"/>
                        </a:rPr>
                        <a:t>Karşısındakini anlamadan </a:t>
                      </a:r>
                      <a:endParaRPr lang="tr-TR" sz="2000" dirty="0" smtClean="0">
                        <a:latin typeface="Comic Sans MS"/>
                        <a:ea typeface="Times New Roman"/>
                        <a:cs typeface="Times New Roman"/>
                      </a:endParaRPr>
                    </a:p>
                    <a:p>
                      <a:pPr>
                        <a:spcAft>
                          <a:spcPts val="0"/>
                        </a:spcAft>
                      </a:pPr>
                      <a:r>
                        <a:rPr lang="tr-TR" sz="2000" dirty="0" smtClean="0">
                          <a:latin typeface="Comic Sans MS"/>
                          <a:ea typeface="Times New Roman"/>
                          <a:cs typeface="Times New Roman"/>
                        </a:rPr>
                        <a:t>Yargılamaktan</a:t>
                      </a:r>
                    </a:p>
                    <a:p>
                      <a:pPr>
                        <a:spcAft>
                          <a:spcPts val="0"/>
                        </a:spcAft>
                      </a:pPr>
                      <a:endParaRPr lang="tr-TR" sz="2000" dirty="0">
                        <a:latin typeface="Times New Roman"/>
                        <a:ea typeface="Times New Roman"/>
                        <a:cs typeface="Times New Roman"/>
                      </a:endParaRPr>
                    </a:p>
                    <a:p>
                      <a:pPr>
                        <a:spcAft>
                          <a:spcPts val="0"/>
                        </a:spcAft>
                      </a:pPr>
                      <a:r>
                        <a:rPr lang="tr-TR" sz="2000" dirty="0">
                          <a:latin typeface="Comic Sans MS"/>
                          <a:ea typeface="Times New Roman"/>
                          <a:cs typeface="Times New Roman"/>
                        </a:rPr>
                        <a:t>Asık suratlı olmaktan </a:t>
                      </a:r>
                      <a:endParaRPr lang="tr-TR" sz="2000" dirty="0" smtClean="0">
                        <a:latin typeface="Comic Sans MS"/>
                        <a:ea typeface="Times New Roman"/>
                        <a:cs typeface="Times New Roman"/>
                      </a:endParaRPr>
                    </a:p>
                    <a:p>
                      <a:pPr>
                        <a:spcAft>
                          <a:spcPts val="0"/>
                        </a:spcAft>
                      </a:pPr>
                      <a:endParaRPr lang="tr-TR" sz="2000" dirty="0">
                        <a:latin typeface="Times New Roman"/>
                        <a:ea typeface="Times New Roman"/>
                        <a:cs typeface="Times New Roman"/>
                      </a:endParaRPr>
                    </a:p>
                    <a:p>
                      <a:pPr>
                        <a:spcAft>
                          <a:spcPts val="0"/>
                        </a:spcAft>
                      </a:pPr>
                      <a:r>
                        <a:rPr lang="tr-TR" sz="2000" dirty="0">
                          <a:latin typeface="Comic Sans MS"/>
                          <a:ea typeface="Times New Roman"/>
                          <a:cs typeface="Times New Roman"/>
                        </a:rPr>
                        <a:t>Aceleci olmaktan</a:t>
                      </a:r>
                      <a:endParaRPr lang="tr-TR" sz="2000" dirty="0">
                        <a:latin typeface="Times New Roman"/>
                        <a:ea typeface="Times New Roman"/>
                        <a:cs typeface="Times New Roman"/>
                      </a:endParaRPr>
                    </a:p>
                    <a:p>
                      <a:pPr algn="ctr">
                        <a:spcAft>
                          <a:spcPts val="0"/>
                        </a:spcAft>
                      </a:pPr>
                      <a:r>
                        <a:rPr lang="tr-TR" sz="2000" dirty="0">
                          <a:latin typeface="Comic Sans MS"/>
                          <a:ea typeface="Times New Roman"/>
                          <a:cs typeface="Times New Roman"/>
                        </a:rPr>
                        <a:t>                      UZAK DURUR…</a:t>
                      </a:r>
                      <a:endParaRPr lang="tr-TR" sz="20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r>
            </a:tbl>
          </a:graphicData>
        </a:graphic>
      </p:graphicFrame>
    </p:spTree>
  </p:cSld>
  <p:clrMapOvr>
    <a:masterClrMapping/>
  </p:clrMapOvr>
  <p:transition spd="slow">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0"/>
            <a:ext cx="7498080" cy="1143000"/>
          </a:xfrm>
        </p:spPr>
        <p:txBody>
          <a:bodyPr/>
          <a:lstStyle/>
          <a:p>
            <a:r>
              <a:rPr lang="tr-TR" dirty="0" smtClean="0"/>
              <a:t>OKULUMUZUN YARDIM ELİ </a:t>
            </a:r>
            <a:endParaRPr lang="tr-TR" dirty="0"/>
          </a:p>
        </p:txBody>
      </p:sp>
      <p:pic>
        <p:nvPicPr>
          <p:cNvPr id="4" name="3 Resim" descr="15817680_1304446079599804_41875746_o.jpg"/>
          <p:cNvPicPr>
            <a:picLocks noChangeAspect="1"/>
          </p:cNvPicPr>
          <p:nvPr/>
        </p:nvPicPr>
        <p:blipFill>
          <a:blip r:embed="rId2" cstate="print"/>
          <a:stretch>
            <a:fillRect/>
          </a:stretch>
        </p:blipFill>
        <p:spPr>
          <a:xfrm>
            <a:off x="0" y="1052736"/>
            <a:ext cx="9144000" cy="580526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17818_1304446166266462_668308842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20762_1304445902933155_314319863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78372_1304445786266500_559162077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20643_1304445882933157_1975618555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85479_1304445982933147_794109886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76527_1304446266266452_1848715367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78401_1304446029599809_725039383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20143_1304530736258005_1792526526_n.jpg"/>
          <p:cNvPicPr>
            <a:picLocks noGrp="1" noChangeAspect="1"/>
          </p:cNvPicPr>
          <p:nvPr>
            <p:ph idx="1"/>
          </p:nvPr>
        </p:nvPicPr>
        <p:blipFill>
          <a:blip r:embed="rId2" cstate="print"/>
          <a:stretch>
            <a:fillRect/>
          </a:stretch>
        </p:blipFill>
        <p:spPr>
          <a:xfrm>
            <a:off x="1331640" y="0"/>
            <a:ext cx="7632848" cy="62484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071_1304530752924670_1412412896_n.jpg"/>
          <p:cNvPicPr>
            <a:picLocks noGrp="1" noChangeAspect="1"/>
          </p:cNvPicPr>
          <p:nvPr>
            <p:ph idx="1"/>
          </p:nvPr>
        </p:nvPicPr>
        <p:blipFill>
          <a:blip r:embed="rId2" cstate="print"/>
          <a:stretch>
            <a:fillRect/>
          </a:stretch>
        </p:blipFill>
        <p:spPr>
          <a:xfrm>
            <a:off x="1043608" y="0"/>
            <a:ext cx="8100392" cy="666936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723387_1297590776952001_3910747165285263813_o.jpg"/>
          <p:cNvPicPr>
            <a:picLocks noChangeAspect="1"/>
          </p:cNvPicPr>
          <p:nvPr/>
        </p:nvPicPr>
        <p:blipFill>
          <a:blip r:embed="rId2" cstate="print"/>
          <a:stretch>
            <a:fillRect/>
          </a:stretch>
        </p:blipFill>
        <p:spPr>
          <a:xfrm>
            <a:off x="1125854" y="0"/>
            <a:ext cx="7838633" cy="6858000"/>
          </a:xfrm>
          <a:prstGeom prst="rect">
            <a:avLst/>
          </a:prstGeom>
        </p:spPr>
      </p:pic>
    </p:spTree>
  </p:cSld>
  <p:clrMapOvr>
    <a:masterClrMapping/>
  </p:clrMapOvr>
  <p:transition spd="slow">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750128_1304530742924671_387137860_n.jpg"/>
          <p:cNvPicPr>
            <a:picLocks noGrp="1" noChangeAspect="1"/>
          </p:cNvPicPr>
          <p:nvPr>
            <p:ph idx="1"/>
          </p:nvPr>
        </p:nvPicPr>
        <p:blipFill>
          <a:blip r:embed="rId2" cstate="print"/>
          <a:stretch>
            <a:fillRect/>
          </a:stretch>
        </p:blipFill>
        <p:spPr>
          <a:xfrm>
            <a:off x="1331640" y="188640"/>
            <a:ext cx="7812360" cy="605976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5820358_1304530749591337_1736131916_n.jpg"/>
          <p:cNvPicPr>
            <a:picLocks noGrp="1" noChangeAspect="1"/>
          </p:cNvPicPr>
          <p:nvPr>
            <p:ph idx="1"/>
          </p:nvPr>
        </p:nvPicPr>
        <p:blipFill>
          <a:blip r:embed="rId2" cstate="print"/>
          <a:stretch>
            <a:fillRect/>
          </a:stretch>
        </p:blipFill>
        <p:spPr>
          <a:xfrm>
            <a:off x="1331640" y="188640"/>
            <a:ext cx="7812360" cy="605976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43608" y="765865"/>
            <a:ext cx="763284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1" u="none" strike="noStrike" cap="none" normalizeH="0" baseline="0" dirty="0" smtClean="0">
                <a:ln>
                  <a:noFill/>
                </a:ln>
                <a:effectLst/>
                <a:latin typeface="Calibri" pitchFamily="34" charset="0"/>
                <a:ea typeface="Calibri" pitchFamily="34" charset="0"/>
                <a:cs typeface="Times New Roman" pitchFamily="18" charset="0"/>
              </a:rPr>
              <a:t>Sonuç olarak biz bir aileyiz. Birbirimize sahip çıkmalıyız.Büyüklerimize saygı ile , küçüklerimize karşı sevgi ve merhametle yaklaşmalıyız. Bu slaytın hayatınızda yeni şeyleri getirmesi dileği ile…</a:t>
            </a:r>
          </a:p>
          <a:p>
            <a:pPr marL="0" marR="0" lvl="0" indent="0" algn="l" defTabSz="914400" rtl="0" eaLnBrk="1" fontAlgn="base" latinLnBrk="0" hangingPunct="1">
              <a:lnSpc>
                <a:spcPct val="100000"/>
              </a:lnSpc>
              <a:spcBef>
                <a:spcPct val="0"/>
              </a:spcBef>
              <a:spcAft>
                <a:spcPct val="0"/>
              </a:spcAft>
              <a:buClrTx/>
              <a:buSzTx/>
              <a:buFontTx/>
              <a:buNone/>
              <a:tabLst/>
            </a:pPr>
            <a:endParaRPr lang="tr-TR" sz="2800" b="1" i="1"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800" b="1" i="1"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1" u="none" strike="noStrike" cap="none" normalizeH="0" baseline="0" dirty="0" smtClean="0">
                <a:ln>
                  <a:noFill/>
                </a:ln>
                <a:effectLst/>
                <a:latin typeface="Arial" pitchFamily="34" charset="0"/>
                <a:ea typeface="Calibri" pitchFamily="34" charset="0"/>
                <a:cs typeface="Arial" pitchFamily="34" charset="0"/>
              </a:rPr>
              <a:t>"</a:t>
            </a:r>
            <a:r>
              <a:rPr kumimoji="0" lang="tr-TR" sz="2800" b="1" i="1" u="none" strike="noStrike" cap="none" normalizeH="0" baseline="0" dirty="0" smtClean="0">
                <a:ln>
                  <a:noFill/>
                </a:ln>
                <a:effectLst/>
                <a:latin typeface="Calibri" pitchFamily="34" charset="0"/>
                <a:ea typeface="Calibri" pitchFamily="34" charset="0"/>
                <a:cs typeface="Times New Roman" pitchFamily="18" charset="0"/>
              </a:rPr>
              <a:t>MERHAMET ÖYLE BİR DİLDİR Kİ SAĞIR DA DUYABİLİR , KÖRDE GÖREBİLİR…"</a:t>
            </a:r>
            <a:endParaRPr kumimoji="0" lang="tr-TR" sz="2800" b="1"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75656" y="260648"/>
            <a:ext cx="6624736" cy="2677656"/>
          </a:xfrm>
          <a:prstGeom prst="rect">
            <a:avLst/>
          </a:prstGeom>
          <a:noFill/>
        </p:spPr>
        <p:txBody>
          <a:bodyPr wrap="square" rtlCol="0">
            <a:spAutoFit/>
          </a:bodyPr>
          <a:lstStyle/>
          <a:p>
            <a:r>
              <a:rPr lang="tr-TR" sz="2400" b="1" i="1" dirty="0" smtClean="0">
                <a:solidFill>
                  <a:srgbClr val="FF0000"/>
                </a:solidFill>
                <a:latin typeface="Times New Roman" pitchFamily="18" charset="0"/>
                <a:cs typeface="Times New Roman" pitchFamily="18" charset="0"/>
              </a:rPr>
              <a:t>HAZIRLAYANLAR:</a:t>
            </a:r>
          </a:p>
          <a:p>
            <a:endParaRPr lang="tr-TR" sz="2400" b="1" i="1" dirty="0" smtClean="0">
              <a:solidFill>
                <a:srgbClr val="FF0000"/>
              </a:solidFill>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H.Pınar BUĞDAYCI  11/A Sınıfı</a:t>
            </a:r>
          </a:p>
          <a:p>
            <a:endParaRPr lang="tr-TR" sz="2400" b="1" i="1" dirty="0" smtClean="0">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Mine BARUT 11/C Sınıfı</a:t>
            </a:r>
          </a:p>
          <a:p>
            <a:endParaRPr lang="tr-TR" sz="2400" b="1" i="1" dirty="0" smtClean="0">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Ayet TAŞ 11/C Sınıfı </a:t>
            </a:r>
          </a:p>
        </p:txBody>
      </p:sp>
      <p:sp>
        <p:nvSpPr>
          <p:cNvPr id="5" name="4 Metin kutusu"/>
          <p:cNvSpPr txBox="1"/>
          <p:nvPr/>
        </p:nvSpPr>
        <p:spPr>
          <a:xfrm>
            <a:off x="1403648" y="3789040"/>
            <a:ext cx="7344816" cy="1938992"/>
          </a:xfrm>
          <a:prstGeom prst="rect">
            <a:avLst/>
          </a:prstGeom>
          <a:noFill/>
        </p:spPr>
        <p:txBody>
          <a:bodyPr wrap="square" rtlCol="0">
            <a:spAutoFit/>
          </a:bodyPr>
          <a:lstStyle/>
          <a:p>
            <a:r>
              <a:rPr lang="tr-TR" sz="2400" b="1" i="1" dirty="0" smtClean="0">
                <a:solidFill>
                  <a:srgbClr val="FF0000"/>
                </a:solidFill>
                <a:latin typeface="Times New Roman" pitchFamily="18" charset="0"/>
                <a:cs typeface="Times New Roman" pitchFamily="18" charset="0"/>
              </a:rPr>
              <a:t>DANIŞMAN ÖĞRETMENLER:</a:t>
            </a:r>
          </a:p>
          <a:p>
            <a:endParaRPr lang="tr-TR" sz="2400" b="1" i="1" dirty="0" smtClean="0">
              <a:solidFill>
                <a:srgbClr val="FF0000"/>
              </a:solidFill>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Duyan TATLIOĞLU</a:t>
            </a:r>
          </a:p>
          <a:p>
            <a:endParaRPr lang="tr-TR" sz="2400" b="1" i="1" dirty="0" smtClean="0">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Abdulvahap GÜÇSÜZ</a:t>
            </a:r>
            <a:endParaRPr lang="tr-TR"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5626087_1297590600285352_4795856675512907132_o.jpg"/>
          <p:cNvPicPr>
            <a:picLocks noChangeAspect="1"/>
          </p:cNvPicPr>
          <p:nvPr/>
        </p:nvPicPr>
        <p:blipFill>
          <a:blip r:embed="rId2" cstate="print"/>
          <a:stretch>
            <a:fillRect/>
          </a:stretch>
        </p:blipFill>
        <p:spPr>
          <a:xfrm>
            <a:off x="1128712" y="0"/>
            <a:ext cx="7763768" cy="6858000"/>
          </a:xfrm>
          <a:prstGeom prst="rect">
            <a:avLst/>
          </a:prstGeom>
        </p:spPr>
      </p:pic>
    </p:spTree>
  </p:cSld>
  <p:clrMapOvr>
    <a:masterClrMapping/>
  </p:clrMapOvr>
  <p:transition spd="slow">
    <p:cover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4|1.3"/>
</p:tagLst>
</file>

<file path=ppt/tags/tag3.xml><?xml version="1.0" encoding="utf-8"?>
<p:tagLst xmlns:a="http://schemas.openxmlformats.org/drawingml/2006/main" xmlns:r="http://schemas.openxmlformats.org/officeDocument/2006/relationships" xmlns:p="http://schemas.openxmlformats.org/presentationml/2006/main">
  <p:tag name="TİMİNG" val="|0.7|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457</TotalTime>
  <Words>648</Words>
  <Application>Microsoft Office PowerPoint</Application>
  <PresentationFormat>Ekran Gösterisi (4:3)</PresentationFormat>
  <Paragraphs>155</Paragraphs>
  <Slides>83</Slides>
  <Notes>1</Notes>
  <HiddenSlides>0</HiddenSlides>
  <MMClips>0</MMClips>
  <ScaleCrop>false</ScaleCrop>
  <HeadingPairs>
    <vt:vector size="4" baseType="variant">
      <vt:variant>
        <vt:lpstr>Tema</vt:lpstr>
      </vt:variant>
      <vt:variant>
        <vt:i4>1</vt:i4>
      </vt:variant>
      <vt:variant>
        <vt:lpstr>Slayt Başlıkları</vt:lpstr>
      </vt:variant>
      <vt:variant>
        <vt:i4>83</vt:i4>
      </vt:variant>
    </vt:vector>
  </HeadingPairs>
  <TitlesOfParts>
    <vt:vector size="84" baseType="lpstr">
      <vt:lpstr>Gündönümü</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OKULUMUZUN YARDIM ELİ </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ßu$ræ</dc:creator>
  <cp:lastModifiedBy>TOSHIBA</cp:lastModifiedBy>
  <cp:revision>53</cp:revision>
  <dcterms:created xsi:type="dcterms:W3CDTF">2012-03-02T13:09:26Z</dcterms:created>
  <dcterms:modified xsi:type="dcterms:W3CDTF">2016-12-29T17:11:47Z</dcterms:modified>
</cp:coreProperties>
</file>